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264"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94"/>
    <p:restoredTop sz="94676"/>
  </p:normalViewPr>
  <p:slideViewPr>
    <p:cSldViewPr snapToGrid="0" snapToObjects="1">
      <p:cViewPr varScale="1">
        <p:scale>
          <a:sx n="112" d="100"/>
          <a:sy n="112" d="100"/>
        </p:scale>
        <p:origin x="7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FF40-776D-5341-8B41-584223293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DB0232-B34B-3246-95EF-5CB4D20CA4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A52C4A-D4AE-F049-ADA4-626E69C5DD21}"/>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13EACB3A-C5F3-1942-9917-3405FFE8C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BF416-63BE-C142-A6ED-D2AE7933C7F8}"/>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235986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2C78-7CC1-B146-B134-42DD03D91D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0B9B07-1E42-8E42-AECE-415EF1482E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30BB1-DF07-FE47-8B3A-DE504890BD9A}"/>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174CFBE0-F3C3-044A-A19E-5359E2D0C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B05FD-7E64-2C42-A8B2-D26DE7472B05}"/>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58036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8A7422-09FC-3B43-BCD4-7FA74DA876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391633-910F-9543-B729-724E1508B2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CA988-333A-4746-8343-21D2C0DB8ADD}"/>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6327EAA9-4D4F-8547-AD36-68551495B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F3663-F437-9B49-B0DC-92EA2EBCBCB1}"/>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201210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66AD-8961-DA45-8235-E7C0DAC5A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4AFB5-473E-0244-A9D8-8DB1256A39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982FC-1466-2140-95C3-E9E3427041B2}"/>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734C04DE-1E3D-5F4B-B3AE-675C9A4CA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F065E-3875-E04C-B96A-1F4BD37F9218}"/>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375110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EA41-14F9-2C41-9F45-08C1155623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E2F513-C4D4-1E4C-8C0B-DAE3D4E4F1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952640-4B41-334B-B47D-95964E53D368}"/>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5AC407AA-D38F-A741-AD0B-A5A414AD0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FA3AC-7DC2-7E42-9F57-22A92361548F}"/>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309777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80A-C209-0540-B774-139A1496E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59007-D4AF-EA4A-9AFA-A8A62BFEBD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FEC6A-1E1C-7D45-91BA-533467008E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D8BD5-6A2F-9C47-97CC-9C6324DD1974}"/>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6" name="Footer Placeholder 5">
            <a:extLst>
              <a:ext uri="{FF2B5EF4-FFF2-40B4-BE49-F238E27FC236}">
                <a16:creationId xmlns:a16="http://schemas.microsoft.com/office/drawing/2014/main" id="{073C4CF8-0B54-1945-9DC0-38CC1BDC5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E00F5-18F1-A747-B787-0A57586822CD}"/>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70298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268B-3D3E-3241-A5CA-DF097A28A1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014DC3-00FE-C14E-843D-C4EFEC0D8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D0309C-7DEA-5746-AD35-1459AD7C57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41820F-309E-1448-A367-50FAFCCD9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E70AED-DA6E-414D-8529-5F0DA2F0C5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13BD6-DCB2-EC44-857F-5ACB4E257D38}"/>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8" name="Footer Placeholder 7">
            <a:extLst>
              <a:ext uri="{FF2B5EF4-FFF2-40B4-BE49-F238E27FC236}">
                <a16:creationId xmlns:a16="http://schemas.microsoft.com/office/drawing/2014/main" id="{3F8E7B43-C769-D24B-AD23-CE31D80AC0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0E6B1E-4C7C-0947-AB34-6E534EE855BE}"/>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36567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6829-4416-A94E-98A7-8D457FC03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310C53-4A83-F44B-BFFC-116BBCCE507D}"/>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4" name="Footer Placeholder 3">
            <a:extLst>
              <a:ext uri="{FF2B5EF4-FFF2-40B4-BE49-F238E27FC236}">
                <a16:creationId xmlns:a16="http://schemas.microsoft.com/office/drawing/2014/main" id="{AE434248-D4D4-F247-B3CF-06BDB5B4E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464255-5FDC-DF4C-B0E9-D7EE9AE313B3}"/>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240735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55127-7151-194F-9D9A-A51AEF3B2826}"/>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3" name="Footer Placeholder 2">
            <a:extLst>
              <a:ext uri="{FF2B5EF4-FFF2-40B4-BE49-F238E27FC236}">
                <a16:creationId xmlns:a16="http://schemas.microsoft.com/office/drawing/2014/main" id="{AD09143C-ADC6-D945-BB08-769EDDE7E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24D410-8BFC-0B48-9C01-C91C1D2FFDE3}"/>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102333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FA67-57E4-F246-8E7A-7F19378C9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A6F361-B592-4E41-9CE7-7F29F838D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7B6F8-46F3-6A4A-B4E4-D0093BC2B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282CF0-F7C0-9149-A829-8E7ED3B09B83}"/>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6" name="Footer Placeholder 5">
            <a:extLst>
              <a:ext uri="{FF2B5EF4-FFF2-40B4-BE49-F238E27FC236}">
                <a16:creationId xmlns:a16="http://schemas.microsoft.com/office/drawing/2014/main" id="{DEFF6B01-10DC-E443-A87F-109565757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3A915-491F-634A-86C8-9FDBFDDE3CEE}"/>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411300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9482-525B-1B48-8995-FE018D4EC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F25B58-E42D-F744-AAAC-A46CCCF4BE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27E0D-DEDF-884F-9D25-A59FEA427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4A235C-615E-204C-AB29-59F71DD9B7D6}"/>
              </a:ext>
            </a:extLst>
          </p:cNvPr>
          <p:cNvSpPr>
            <a:spLocks noGrp="1"/>
          </p:cNvSpPr>
          <p:nvPr>
            <p:ph type="dt" sz="half" idx="10"/>
          </p:nvPr>
        </p:nvSpPr>
        <p:spPr/>
        <p:txBody>
          <a:bodyPr/>
          <a:lstStyle/>
          <a:p>
            <a:fld id="{AC862F6C-5EF4-B94C-A6A0-C8CB225B7FCC}" type="datetimeFigureOut">
              <a:rPr lang="en-US" smtClean="0"/>
              <a:t>2/4/2019</a:t>
            </a:fld>
            <a:endParaRPr lang="en-US"/>
          </a:p>
        </p:txBody>
      </p:sp>
      <p:sp>
        <p:nvSpPr>
          <p:cNvPr id="6" name="Footer Placeholder 5">
            <a:extLst>
              <a:ext uri="{FF2B5EF4-FFF2-40B4-BE49-F238E27FC236}">
                <a16:creationId xmlns:a16="http://schemas.microsoft.com/office/drawing/2014/main" id="{97C17B6F-182F-884A-9E19-CF1808C59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3CF96-E771-4442-9F5C-06CAA36D25A3}"/>
              </a:ext>
            </a:extLst>
          </p:cNvPr>
          <p:cNvSpPr>
            <a:spLocks noGrp="1"/>
          </p:cNvSpPr>
          <p:nvPr>
            <p:ph type="sldNum" sz="quarter" idx="12"/>
          </p:nvPr>
        </p:nvSpPr>
        <p:spPr/>
        <p:txBody>
          <a:bodyPr/>
          <a:lstStyle/>
          <a:p>
            <a:fld id="{266A2955-88F7-A24F-B539-9A56AB78CDEA}" type="slidenum">
              <a:rPr lang="en-US" smtClean="0"/>
              <a:t>‹#›</a:t>
            </a:fld>
            <a:endParaRPr lang="en-US"/>
          </a:p>
        </p:txBody>
      </p:sp>
    </p:spTree>
    <p:extLst>
      <p:ext uri="{BB962C8B-B14F-4D97-AF65-F5344CB8AC3E}">
        <p14:creationId xmlns:p14="http://schemas.microsoft.com/office/powerpoint/2010/main" val="319034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DFE9E-E7C0-0D4C-AD44-A4F90CC22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AC3A2D-682E-274B-9A9E-6C36BC4D4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71464-0E6D-FD4E-9974-392222D34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62F6C-5EF4-B94C-A6A0-C8CB225B7FCC}" type="datetimeFigureOut">
              <a:rPr lang="en-US" smtClean="0"/>
              <a:t>2/4/2019</a:t>
            </a:fld>
            <a:endParaRPr lang="en-US"/>
          </a:p>
        </p:txBody>
      </p:sp>
      <p:sp>
        <p:nvSpPr>
          <p:cNvPr id="5" name="Footer Placeholder 4">
            <a:extLst>
              <a:ext uri="{FF2B5EF4-FFF2-40B4-BE49-F238E27FC236}">
                <a16:creationId xmlns:a16="http://schemas.microsoft.com/office/drawing/2014/main" id="{A2BC00A0-14AD-8249-84D3-83D1698B3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12693B-0D0A-BF43-90C5-6AD1B9D31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A2955-88F7-A24F-B539-9A56AB78CDEA}" type="slidenum">
              <a:rPr lang="en-US" smtClean="0"/>
              <a:t>‹#›</a:t>
            </a:fld>
            <a:endParaRPr lang="en-US"/>
          </a:p>
        </p:txBody>
      </p:sp>
    </p:spTree>
    <p:extLst>
      <p:ext uri="{BB962C8B-B14F-4D97-AF65-F5344CB8AC3E}">
        <p14:creationId xmlns:p14="http://schemas.microsoft.com/office/powerpoint/2010/main" val="2040742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E7CB98-DBB3-6149-B908-F6A94B3F27D3}"/>
              </a:ext>
            </a:extLst>
          </p:cNvPr>
          <p:cNvPicPr>
            <a:picLocks noChangeAspect="1"/>
          </p:cNvPicPr>
          <p:nvPr/>
        </p:nvPicPr>
        <p:blipFill rotWithShape="1">
          <a:blip r:embed="rId2"/>
          <a:srcRect t="6439" b="15673"/>
          <a:stretch/>
        </p:blipFill>
        <p:spPr>
          <a:xfrm>
            <a:off x="-1" y="-1"/>
            <a:ext cx="13298311" cy="6858001"/>
          </a:xfrm>
          <a:prstGeom prst="rect">
            <a:avLst/>
          </a:prstGeom>
        </p:spPr>
      </p:pic>
      <p:pic>
        <p:nvPicPr>
          <p:cNvPr id="29" name="Picture 28">
            <a:extLst>
              <a:ext uri="{FF2B5EF4-FFF2-40B4-BE49-F238E27FC236}">
                <a16:creationId xmlns:a16="http://schemas.microsoft.com/office/drawing/2014/main" id="{A8358C19-ED64-1E4B-B2B8-FFAFDADD5076}"/>
              </a:ext>
            </a:extLst>
          </p:cNvPr>
          <p:cNvPicPr>
            <a:picLocks noChangeAspect="1"/>
          </p:cNvPicPr>
          <p:nvPr/>
        </p:nvPicPr>
        <p:blipFill>
          <a:blip r:embed="rId3"/>
          <a:stretch>
            <a:fillRect/>
          </a:stretch>
        </p:blipFill>
        <p:spPr>
          <a:xfrm>
            <a:off x="1346378" y="0"/>
            <a:ext cx="12192000" cy="6858000"/>
          </a:xfrm>
          <a:prstGeom prst="rect">
            <a:avLst/>
          </a:prstGeom>
        </p:spPr>
      </p:pic>
      <p:sp>
        <p:nvSpPr>
          <p:cNvPr id="4" name="TextBox 3">
            <a:extLst>
              <a:ext uri="{FF2B5EF4-FFF2-40B4-BE49-F238E27FC236}">
                <a16:creationId xmlns:a16="http://schemas.microsoft.com/office/drawing/2014/main" id="{0CF00750-1F1F-B44F-83B7-A81F36E8882C}"/>
              </a:ext>
            </a:extLst>
          </p:cNvPr>
          <p:cNvSpPr txBox="1"/>
          <p:nvPr/>
        </p:nvSpPr>
        <p:spPr>
          <a:xfrm>
            <a:off x="-530679" y="2310493"/>
            <a:ext cx="184731" cy="369332"/>
          </a:xfrm>
          <a:prstGeom prst="rect">
            <a:avLst/>
          </a:prstGeom>
          <a:noFill/>
        </p:spPr>
        <p:txBody>
          <a:bodyPr wrap="none" rtlCol="0">
            <a:spAutoFit/>
          </a:bodyPr>
          <a:lstStyle/>
          <a:p>
            <a:endParaRPr lang="en-US" dirty="0"/>
          </a:p>
        </p:txBody>
      </p:sp>
      <p:sp>
        <p:nvSpPr>
          <p:cNvPr id="22" name="Title 1">
            <a:extLst>
              <a:ext uri="{FF2B5EF4-FFF2-40B4-BE49-F238E27FC236}">
                <a16:creationId xmlns:a16="http://schemas.microsoft.com/office/drawing/2014/main" id="{B13D7F68-9F25-A745-9D06-1156A171F548}"/>
              </a:ext>
            </a:extLst>
          </p:cNvPr>
          <p:cNvSpPr>
            <a:spLocks noGrp="1"/>
          </p:cNvSpPr>
          <p:nvPr>
            <p:ph type="ctrTitle"/>
          </p:nvPr>
        </p:nvSpPr>
        <p:spPr>
          <a:xfrm>
            <a:off x="575064" y="2104873"/>
            <a:ext cx="5715756" cy="1952148"/>
          </a:xfrm>
        </p:spPr>
        <p:txBody>
          <a:bodyPr>
            <a:noAutofit/>
          </a:bodyPr>
          <a:lstStyle/>
          <a:p>
            <a:pPr algn="l"/>
            <a:r>
              <a:rPr lang="en-US" sz="4800" b="1" dirty="0">
                <a:solidFill>
                  <a:schemeClr val="bg1"/>
                </a:solidFill>
                <a:latin typeface="Segoe" panose="020B0502040200020203" pitchFamily="34" charset="77"/>
              </a:rPr>
              <a:t>BE THE TOP HOTEL</a:t>
            </a:r>
            <a:br>
              <a:rPr lang="en-US" sz="4800" b="1" dirty="0">
                <a:solidFill>
                  <a:schemeClr val="bg1"/>
                </a:solidFill>
                <a:latin typeface="Segoe" panose="020B0502040200020203" pitchFamily="34" charset="77"/>
              </a:rPr>
            </a:br>
            <a:r>
              <a:rPr lang="en-US" sz="3600" dirty="0">
                <a:solidFill>
                  <a:schemeClr val="bg1"/>
                </a:solidFill>
                <a:latin typeface="Segoe" panose="020B0502040200020203" pitchFamily="34" charset="77"/>
              </a:rPr>
              <a:t>WHEN A CUSTOMER SEARCHES IN YOUR CITY</a:t>
            </a:r>
            <a:endParaRPr lang="en-US" sz="4800" dirty="0">
              <a:solidFill>
                <a:schemeClr val="bg1"/>
              </a:solidFill>
              <a:latin typeface="Segoe" panose="020B0502040200020203" pitchFamily="34" charset="77"/>
            </a:endParaRPr>
          </a:p>
        </p:txBody>
      </p:sp>
      <p:pic>
        <p:nvPicPr>
          <p:cNvPr id="18" name="Picture 17">
            <a:extLst>
              <a:ext uri="{FF2B5EF4-FFF2-40B4-BE49-F238E27FC236}">
                <a16:creationId xmlns:a16="http://schemas.microsoft.com/office/drawing/2014/main" id="{F3E04A85-21ED-AF4B-AF49-F6E42DB84E87}"/>
              </a:ext>
            </a:extLst>
          </p:cNvPr>
          <p:cNvPicPr>
            <a:picLocks noChangeAspect="1"/>
          </p:cNvPicPr>
          <p:nvPr/>
        </p:nvPicPr>
        <p:blipFill>
          <a:blip r:embed="rId4"/>
          <a:stretch>
            <a:fillRect/>
          </a:stretch>
        </p:blipFill>
        <p:spPr>
          <a:xfrm>
            <a:off x="8406808" y="5705551"/>
            <a:ext cx="2704537" cy="392158"/>
          </a:xfrm>
          <a:prstGeom prst="rect">
            <a:avLst/>
          </a:prstGeom>
        </p:spPr>
      </p:pic>
      <p:pic>
        <p:nvPicPr>
          <p:cNvPr id="13" name="Picture 12">
            <a:extLst>
              <a:ext uri="{FF2B5EF4-FFF2-40B4-BE49-F238E27FC236}">
                <a16:creationId xmlns:a16="http://schemas.microsoft.com/office/drawing/2014/main" id="{24ED00F1-6B66-3845-8E53-7389053FCCAD}"/>
              </a:ext>
            </a:extLst>
          </p:cNvPr>
          <p:cNvPicPr>
            <a:picLocks noChangeAspect="1"/>
          </p:cNvPicPr>
          <p:nvPr/>
        </p:nvPicPr>
        <p:blipFill>
          <a:blip r:embed="rId5"/>
          <a:stretch>
            <a:fillRect/>
          </a:stretch>
        </p:blipFill>
        <p:spPr>
          <a:xfrm>
            <a:off x="714201" y="577827"/>
            <a:ext cx="4292139" cy="678216"/>
          </a:xfrm>
          <a:prstGeom prst="rect">
            <a:avLst/>
          </a:prstGeom>
        </p:spPr>
      </p:pic>
      <p:sp>
        <p:nvSpPr>
          <p:cNvPr id="8" name="TextBox 7">
            <a:extLst>
              <a:ext uri="{FF2B5EF4-FFF2-40B4-BE49-F238E27FC236}">
                <a16:creationId xmlns:a16="http://schemas.microsoft.com/office/drawing/2014/main" id="{C7F2B111-2CAF-0142-A4B8-3CB1E4EBDB97}"/>
              </a:ext>
            </a:extLst>
          </p:cNvPr>
          <p:cNvSpPr txBox="1"/>
          <p:nvPr/>
        </p:nvSpPr>
        <p:spPr>
          <a:xfrm>
            <a:off x="-2834640" y="226771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7340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C3BF21-9512-1349-BE90-3472248B244A}"/>
              </a:ext>
            </a:extLst>
          </p:cNvPr>
          <p:cNvPicPr>
            <a:picLocks noChangeAspect="1"/>
          </p:cNvPicPr>
          <p:nvPr/>
        </p:nvPicPr>
        <p:blipFill>
          <a:blip r:embed="rId2"/>
          <a:stretch>
            <a:fillRect/>
          </a:stretch>
        </p:blipFill>
        <p:spPr>
          <a:xfrm>
            <a:off x="111601" y="628072"/>
            <a:ext cx="10420835" cy="5867147"/>
          </a:xfrm>
          <a:prstGeom prst="rect">
            <a:avLst/>
          </a:prstGeom>
        </p:spPr>
      </p:pic>
      <p:pic>
        <p:nvPicPr>
          <p:cNvPr id="6" name="Picture 5">
            <a:extLst>
              <a:ext uri="{FF2B5EF4-FFF2-40B4-BE49-F238E27FC236}">
                <a16:creationId xmlns:a16="http://schemas.microsoft.com/office/drawing/2014/main" id="{CE9EDB5C-518B-714F-8A1D-A60CC0FCA00B}"/>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3303698-4C74-CC48-8575-CCE714F7F231}"/>
              </a:ext>
            </a:extLst>
          </p:cNvPr>
          <p:cNvSpPr txBox="1"/>
          <p:nvPr/>
        </p:nvSpPr>
        <p:spPr>
          <a:xfrm>
            <a:off x="7504397" y="784087"/>
            <a:ext cx="1457963" cy="461665"/>
          </a:xfrm>
          <a:prstGeom prst="rect">
            <a:avLst/>
          </a:prstGeom>
          <a:noFill/>
        </p:spPr>
        <p:txBody>
          <a:bodyPr wrap="none" rtlCol="0">
            <a:spAutoFit/>
          </a:bodyPr>
          <a:lstStyle/>
          <a:p>
            <a:r>
              <a:rPr lang="en-US" sz="2400" b="1" dirty="0">
                <a:solidFill>
                  <a:srgbClr val="2E74B8"/>
                </a:solidFill>
                <a:latin typeface="Segoe" panose="020B0502040200020203" pitchFamily="34" charset="77"/>
              </a:rPr>
              <a:t>1st SPOT</a:t>
            </a:r>
          </a:p>
        </p:txBody>
      </p:sp>
      <p:sp>
        <p:nvSpPr>
          <p:cNvPr id="11" name="TextBox 10">
            <a:extLst>
              <a:ext uri="{FF2B5EF4-FFF2-40B4-BE49-F238E27FC236}">
                <a16:creationId xmlns:a16="http://schemas.microsoft.com/office/drawing/2014/main" id="{C8ABD13F-4E54-084A-A6E6-975EED5BE2BA}"/>
              </a:ext>
            </a:extLst>
          </p:cNvPr>
          <p:cNvSpPr txBox="1"/>
          <p:nvPr/>
        </p:nvSpPr>
        <p:spPr>
          <a:xfrm>
            <a:off x="7504399" y="1258631"/>
            <a:ext cx="3325526" cy="707886"/>
          </a:xfrm>
          <a:prstGeom prst="rect">
            <a:avLst/>
          </a:prstGeom>
          <a:noFill/>
        </p:spPr>
        <p:txBody>
          <a:bodyPr wrap="square" rtlCol="0">
            <a:spAutoFit/>
          </a:bodyPr>
          <a:lstStyle/>
          <a:p>
            <a:r>
              <a:rPr lang="en-US" sz="1400" dirty="0">
                <a:latin typeface="Segoe" panose="020B0502040200020203" pitchFamily="34" charset="77"/>
              </a:rPr>
              <a:t>• Be listed as the FIRST recommended hotel in your city</a:t>
            </a:r>
          </a:p>
          <a:p>
            <a:endParaRPr lang="en-US" sz="1100" dirty="0">
              <a:latin typeface="Segoe" panose="020B0502040200020203" pitchFamily="34" charset="77"/>
            </a:endParaRPr>
          </a:p>
        </p:txBody>
      </p:sp>
      <p:grpSp>
        <p:nvGrpSpPr>
          <p:cNvPr id="49" name="Group 48">
            <a:extLst>
              <a:ext uri="{FF2B5EF4-FFF2-40B4-BE49-F238E27FC236}">
                <a16:creationId xmlns:a16="http://schemas.microsoft.com/office/drawing/2014/main" id="{9B54B3C2-2CC7-3443-8469-67E2387DD788}"/>
              </a:ext>
            </a:extLst>
          </p:cNvPr>
          <p:cNvGrpSpPr/>
          <p:nvPr/>
        </p:nvGrpSpPr>
        <p:grpSpPr>
          <a:xfrm>
            <a:off x="6460412" y="2411143"/>
            <a:ext cx="4133289" cy="997764"/>
            <a:chOff x="6138867" y="2806059"/>
            <a:chExt cx="4133289" cy="997764"/>
          </a:xfrm>
        </p:grpSpPr>
        <p:sp>
          <p:nvSpPr>
            <p:cNvPr id="9" name="TextBox 8">
              <a:extLst>
                <a:ext uri="{FF2B5EF4-FFF2-40B4-BE49-F238E27FC236}">
                  <a16:creationId xmlns:a16="http://schemas.microsoft.com/office/drawing/2014/main" id="{6FB100CC-0BBC-B348-A23D-74600103767D}"/>
                </a:ext>
              </a:extLst>
            </p:cNvPr>
            <p:cNvSpPr txBox="1"/>
            <p:nvPr/>
          </p:nvSpPr>
          <p:spPr>
            <a:xfrm>
              <a:off x="6493139" y="2806059"/>
              <a:ext cx="3072639" cy="461665"/>
            </a:xfrm>
            <a:prstGeom prst="rect">
              <a:avLst/>
            </a:prstGeom>
            <a:noFill/>
          </p:spPr>
          <p:txBody>
            <a:bodyPr wrap="square" rtlCol="0">
              <a:spAutoFit/>
            </a:bodyPr>
            <a:lstStyle/>
            <a:p>
              <a:r>
                <a:rPr lang="en-US" sz="2400" b="1" dirty="0">
                  <a:latin typeface="Segoe" panose="020B0502040200020203" pitchFamily="34" charset="77"/>
                </a:rPr>
                <a:t>2</a:t>
              </a:r>
              <a:r>
                <a:rPr lang="en-US" sz="2400" b="1" baseline="30000" dirty="0">
                  <a:latin typeface="Segoe" panose="020B0502040200020203" pitchFamily="34" charset="77"/>
                </a:rPr>
                <a:t>nd</a:t>
              </a:r>
              <a:r>
                <a:rPr lang="en-US" sz="2400" b="1" dirty="0">
                  <a:latin typeface="Segoe" panose="020B0502040200020203" pitchFamily="34" charset="77"/>
                </a:rPr>
                <a:t> – 3</a:t>
              </a:r>
              <a:r>
                <a:rPr lang="en-US" sz="2400" b="1" baseline="30000" dirty="0">
                  <a:latin typeface="Segoe" panose="020B0502040200020203" pitchFamily="34" charset="77"/>
                </a:rPr>
                <a:t>rd</a:t>
              </a:r>
              <a:r>
                <a:rPr lang="en-US" sz="2400" b="1" dirty="0">
                  <a:latin typeface="Segoe" panose="020B0502040200020203" pitchFamily="34" charset="77"/>
                </a:rPr>
                <a:t> SPOT </a:t>
              </a:r>
            </a:p>
          </p:txBody>
        </p:sp>
        <p:sp>
          <p:nvSpPr>
            <p:cNvPr id="13" name="TextBox 12">
              <a:extLst>
                <a:ext uri="{FF2B5EF4-FFF2-40B4-BE49-F238E27FC236}">
                  <a16:creationId xmlns:a16="http://schemas.microsoft.com/office/drawing/2014/main" id="{84E48CCF-8384-EA4A-9D06-7D6E28D09571}"/>
                </a:ext>
              </a:extLst>
            </p:cNvPr>
            <p:cNvSpPr txBox="1"/>
            <p:nvPr/>
          </p:nvSpPr>
          <p:spPr>
            <a:xfrm>
              <a:off x="6493139" y="3280603"/>
              <a:ext cx="3779017" cy="523220"/>
            </a:xfrm>
            <a:prstGeom prst="rect">
              <a:avLst/>
            </a:prstGeom>
            <a:noFill/>
          </p:spPr>
          <p:txBody>
            <a:bodyPr wrap="square" rtlCol="0">
              <a:spAutoFit/>
            </a:bodyPr>
            <a:lstStyle/>
            <a:p>
              <a:r>
                <a:rPr lang="en-US" sz="1400" dirty="0">
                  <a:latin typeface="Segoe" panose="020B0502040200020203" pitchFamily="34" charset="77"/>
                </a:rPr>
                <a:t>• Be listed as the 2</a:t>
              </a:r>
              <a:r>
                <a:rPr lang="en-US" sz="1400" baseline="30000" dirty="0">
                  <a:latin typeface="Segoe" panose="020B0502040200020203" pitchFamily="34" charset="77"/>
                </a:rPr>
                <a:t>nd</a:t>
              </a:r>
              <a:r>
                <a:rPr lang="en-US" sz="1400" dirty="0">
                  <a:latin typeface="Segoe" panose="020B0502040200020203" pitchFamily="34" charset="77"/>
                </a:rPr>
                <a:t> – 3</a:t>
              </a:r>
              <a:r>
                <a:rPr lang="en-US" sz="1400" baseline="30000" dirty="0">
                  <a:latin typeface="Segoe" panose="020B0502040200020203" pitchFamily="34" charset="77"/>
                </a:rPr>
                <a:t>rd</a:t>
              </a:r>
              <a:r>
                <a:rPr lang="en-US" sz="1400" dirty="0">
                  <a:latin typeface="Segoe" panose="020B0502040200020203" pitchFamily="34" charset="77"/>
                </a:rPr>
                <a:t> recommended hotel in your city</a:t>
              </a:r>
            </a:p>
          </p:txBody>
        </p:sp>
        <p:sp>
          <p:nvSpPr>
            <p:cNvPr id="18" name="Oval 17">
              <a:extLst>
                <a:ext uri="{FF2B5EF4-FFF2-40B4-BE49-F238E27FC236}">
                  <a16:creationId xmlns:a16="http://schemas.microsoft.com/office/drawing/2014/main" id="{CDCDB4F9-E837-E44A-9A5E-663163461938}"/>
                </a:ext>
              </a:extLst>
            </p:cNvPr>
            <p:cNvSpPr/>
            <p:nvPr/>
          </p:nvSpPr>
          <p:spPr>
            <a:xfrm>
              <a:off x="6138867" y="2835595"/>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D70A2C69-3337-F04A-B198-1CE1A4B1B92B}"/>
              </a:ext>
            </a:extLst>
          </p:cNvPr>
          <p:cNvGrpSpPr/>
          <p:nvPr/>
        </p:nvGrpSpPr>
        <p:grpSpPr>
          <a:xfrm>
            <a:off x="-6253" y="3542815"/>
            <a:ext cx="3240117" cy="1875865"/>
            <a:chOff x="-6253" y="3482788"/>
            <a:chExt cx="3240117" cy="1875865"/>
          </a:xfrm>
        </p:grpSpPr>
        <p:sp>
          <p:nvSpPr>
            <p:cNvPr id="20" name="Rectangle 19">
              <a:extLst>
                <a:ext uri="{FF2B5EF4-FFF2-40B4-BE49-F238E27FC236}">
                  <a16:creationId xmlns:a16="http://schemas.microsoft.com/office/drawing/2014/main" id="{83D7F21B-8839-7148-9F5D-F6BCE5C8BDC3}"/>
                </a:ext>
              </a:extLst>
            </p:cNvPr>
            <p:cNvSpPr/>
            <p:nvPr/>
          </p:nvSpPr>
          <p:spPr>
            <a:xfrm>
              <a:off x="-1" y="3482788"/>
              <a:ext cx="3233865" cy="18758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2F0A2F-D30E-774A-8658-609636708E4D}"/>
                </a:ext>
              </a:extLst>
            </p:cNvPr>
            <p:cNvSpPr txBox="1"/>
            <p:nvPr/>
          </p:nvSpPr>
          <p:spPr>
            <a:xfrm>
              <a:off x="470355" y="3673059"/>
              <a:ext cx="554510" cy="1397370"/>
            </a:xfrm>
            <a:prstGeom prst="rect">
              <a:avLst/>
            </a:prstGeom>
            <a:noFill/>
          </p:spPr>
          <p:txBody>
            <a:bodyPr wrap="square" rtlCol="0">
              <a:spAutoFit/>
            </a:bodyPr>
            <a:lstStyle/>
            <a:p>
              <a:pPr>
                <a:lnSpc>
                  <a:spcPct val="200000"/>
                </a:lnSpc>
              </a:pPr>
              <a:r>
                <a:rPr lang="en-US" sz="1100" dirty="0">
                  <a:solidFill>
                    <a:schemeClr val="bg1"/>
                  </a:solidFill>
                  <a:latin typeface="Segoe" panose="020B0502040200020203" pitchFamily="34" charset="77"/>
                </a:rPr>
                <a:t>Spot</a:t>
              </a:r>
            </a:p>
            <a:p>
              <a:pPr>
                <a:lnSpc>
                  <a:spcPct val="200000"/>
                </a:lnSpc>
              </a:pPr>
              <a:r>
                <a:rPr lang="en-US" sz="1100" dirty="0">
                  <a:solidFill>
                    <a:schemeClr val="bg1"/>
                  </a:solidFill>
                  <a:latin typeface="Segoe" panose="020B0502040200020203" pitchFamily="34" charset="77"/>
                </a:rPr>
                <a:t>1st</a:t>
              </a:r>
            </a:p>
            <a:p>
              <a:pPr>
                <a:lnSpc>
                  <a:spcPct val="200000"/>
                </a:lnSpc>
              </a:pPr>
              <a:r>
                <a:rPr lang="en-US" sz="1100" dirty="0">
                  <a:solidFill>
                    <a:schemeClr val="bg1"/>
                  </a:solidFill>
                  <a:latin typeface="Segoe" panose="020B0502040200020203" pitchFamily="34" charset="77"/>
                </a:rPr>
                <a:t>2nd</a:t>
              </a:r>
            </a:p>
            <a:p>
              <a:pPr>
                <a:lnSpc>
                  <a:spcPct val="200000"/>
                </a:lnSpc>
              </a:pPr>
              <a:r>
                <a:rPr lang="en-US" sz="1100" dirty="0">
                  <a:solidFill>
                    <a:schemeClr val="bg1"/>
                  </a:solidFill>
                  <a:latin typeface="Segoe" panose="020B0502040200020203" pitchFamily="34" charset="77"/>
                </a:rPr>
                <a:t>3rd</a:t>
              </a:r>
            </a:p>
          </p:txBody>
        </p:sp>
        <p:sp>
          <p:nvSpPr>
            <p:cNvPr id="28" name="TextBox 27">
              <a:extLst>
                <a:ext uri="{FF2B5EF4-FFF2-40B4-BE49-F238E27FC236}">
                  <a16:creationId xmlns:a16="http://schemas.microsoft.com/office/drawing/2014/main" id="{601D0ADE-B223-A541-9DD7-DEA7E65644EB}"/>
                </a:ext>
              </a:extLst>
            </p:cNvPr>
            <p:cNvSpPr txBox="1"/>
            <p:nvPr/>
          </p:nvSpPr>
          <p:spPr>
            <a:xfrm>
              <a:off x="1086130" y="3673059"/>
              <a:ext cx="790905" cy="1397370"/>
            </a:xfrm>
            <a:prstGeom prst="rect">
              <a:avLst/>
            </a:prstGeom>
            <a:noFill/>
          </p:spPr>
          <p:txBody>
            <a:bodyPr wrap="square" rtlCol="0">
              <a:spAutoFit/>
            </a:bodyPr>
            <a:lstStyle/>
            <a:p>
              <a:pPr>
                <a:lnSpc>
                  <a:spcPct val="200000"/>
                </a:lnSpc>
              </a:pPr>
              <a:r>
                <a:rPr lang="en-US" sz="1100" dirty="0">
                  <a:solidFill>
                    <a:schemeClr val="bg1"/>
                  </a:solidFill>
                  <a:latin typeface="Segoe" panose="020B0502040200020203" pitchFamily="34" charset="77"/>
                </a:rPr>
                <a:t>4-weeks</a:t>
              </a:r>
            </a:p>
            <a:p>
              <a:pPr>
                <a:lnSpc>
                  <a:spcPct val="200000"/>
                </a:lnSpc>
              </a:pPr>
              <a:r>
                <a:rPr lang="en-US" sz="1100" b="1" dirty="0">
                  <a:solidFill>
                    <a:schemeClr val="bg1"/>
                  </a:solidFill>
                  <a:latin typeface="Segoe" panose="020B0502040200020203" pitchFamily="34" charset="77"/>
                </a:rPr>
                <a:t>$25,000</a:t>
              </a:r>
            </a:p>
            <a:p>
              <a:pPr>
                <a:lnSpc>
                  <a:spcPct val="200000"/>
                </a:lnSpc>
              </a:pPr>
              <a:r>
                <a:rPr lang="en-US" sz="1100" b="1" dirty="0">
                  <a:solidFill>
                    <a:schemeClr val="bg1"/>
                  </a:solidFill>
                  <a:latin typeface="Segoe" panose="020B0502040200020203" pitchFamily="34" charset="77"/>
                </a:rPr>
                <a:t>$25,000</a:t>
              </a:r>
            </a:p>
            <a:p>
              <a:pPr>
                <a:lnSpc>
                  <a:spcPct val="200000"/>
                </a:lnSpc>
              </a:pPr>
              <a:r>
                <a:rPr lang="en-US" sz="1100" b="1" dirty="0">
                  <a:solidFill>
                    <a:schemeClr val="bg1"/>
                  </a:solidFill>
                  <a:latin typeface="Segoe" panose="020B0502040200020203" pitchFamily="34" charset="77"/>
                </a:rPr>
                <a:t>$25,000</a:t>
              </a:r>
            </a:p>
          </p:txBody>
        </p:sp>
        <p:sp>
          <p:nvSpPr>
            <p:cNvPr id="29" name="TextBox 28">
              <a:extLst>
                <a:ext uri="{FF2B5EF4-FFF2-40B4-BE49-F238E27FC236}">
                  <a16:creationId xmlns:a16="http://schemas.microsoft.com/office/drawing/2014/main" id="{EDA55A57-58D0-2747-B47F-007528A3C14C}"/>
                </a:ext>
              </a:extLst>
            </p:cNvPr>
            <p:cNvSpPr txBox="1"/>
            <p:nvPr/>
          </p:nvSpPr>
          <p:spPr>
            <a:xfrm>
              <a:off x="1983157" y="3673059"/>
              <a:ext cx="790905" cy="1397370"/>
            </a:xfrm>
            <a:prstGeom prst="rect">
              <a:avLst/>
            </a:prstGeom>
            <a:noFill/>
          </p:spPr>
          <p:txBody>
            <a:bodyPr wrap="square" rtlCol="0">
              <a:spAutoFit/>
            </a:bodyPr>
            <a:lstStyle/>
            <a:p>
              <a:pPr>
                <a:lnSpc>
                  <a:spcPct val="200000"/>
                </a:lnSpc>
              </a:pPr>
              <a:r>
                <a:rPr lang="en-US" sz="1100" dirty="0">
                  <a:solidFill>
                    <a:schemeClr val="bg1"/>
                  </a:solidFill>
                  <a:latin typeface="Segoe" panose="020B0502040200020203" pitchFamily="34" charset="77"/>
                </a:rPr>
                <a:t>2-weeks</a:t>
              </a:r>
            </a:p>
            <a:p>
              <a:pPr>
                <a:lnSpc>
                  <a:spcPct val="200000"/>
                </a:lnSpc>
              </a:pPr>
              <a:r>
                <a:rPr lang="en-US" sz="1100" b="1" dirty="0">
                  <a:solidFill>
                    <a:schemeClr val="bg1"/>
                  </a:solidFill>
                  <a:latin typeface="Segoe" panose="020B0502040200020203" pitchFamily="34" charset="77"/>
                </a:rPr>
                <a:t>$14,000</a:t>
              </a:r>
            </a:p>
            <a:p>
              <a:pPr>
                <a:lnSpc>
                  <a:spcPct val="200000"/>
                </a:lnSpc>
              </a:pPr>
              <a:r>
                <a:rPr lang="en-US" sz="1100" b="1" dirty="0">
                  <a:solidFill>
                    <a:schemeClr val="bg1"/>
                  </a:solidFill>
                  <a:latin typeface="Segoe" panose="020B0502040200020203" pitchFamily="34" charset="77"/>
                </a:rPr>
                <a:t>$ 12,000</a:t>
              </a:r>
            </a:p>
            <a:p>
              <a:pPr>
                <a:lnSpc>
                  <a:spcPct val="200000"/>
                </a:lnSpc>
              </a:pPr>
              <a:r>
                <a:rPr lang="en-US" sz="1100" b="1" dirty="0">
                  <a:solidFill>
                    <a:schemeClr val="bg1"/>
                  </a:solidFill>
                  <a:latin typeface="Segoe" panose="020B0502040200020203" pitchFamily="34" charset="77"/>
                </a:rPr>
                <a:t>$ 11,000</a:t>
              </a:r>
            </a:p>
          </p:txBody>
        </p:sp>
        <p:cxnSp>
          <p:nvCxnSpPr>
            <p:cNvPr id="39" name="Straight Connector 38">
              <a:extLst>
                <a:ext uri="{FF2B5EF4-FFF2-40B4-BE49-F238E27FC236}">
                  <a16:creationId xmlns:a16="http://schemas.microsoft.com/office/drawing/2014/main" id="{2710B50A-43A4-4A48-A6A5-45A4D3C78ECA}"/>
                </a:ext>
              </a:extLst>
            </p:cNvPr>
            <p:cNvCxnSpPr>
              <a:cxnSpLocks/>
            </p:cNvCxnSpPr>
            <p:nvPr/>
          </p:nvCxnSpPr>
          <p:spPr>
            <a:xfrm>
              <a:off x="470355" y="4067735"/>
              <a:ext cx="23037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02008DE-63B4-6C4D-9547-5B40C59BD5B5}"/>
                </a:ext>
              </a:extLst>
            </p:cNvPr>
            <p:cNvCxnSpPr>
              <a:cxnSpLocks/>
            </p:cNvCxnSpPr>
            <p:nvPr/>
          </p:nvCxnSpPr>
          <p:spPr>
            <a:xfrm>
              <a:off x="470355" y="3724835"/>
              <a:ext cx="23037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92A8DD5-F4A9-9540-AD7E-244D15EDFDB3}"/>
                </a:ext>
              </a:extLst>
            </p:cNvPr>
            <p:cNvCxnSpPr>
              <a:cxnSpLocks/>
            </p:cNvCxnSpPr>
            <p:nvPr/>
          </p:nvCxnSpPr>
          <p:spPr>
            <a:xfrm>
              <a:off x="470355" y="4417358"/>
              <a:ext cx="23037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0EAE16-31B7-7D4C-A05A-03ABC94F8AEC}"/>
                </a:ext>
              </a:extLst>
            </p:cNvPr>
            <p:cNvCxnSpPr>
              <a:cxnSpLocks/>
            </p:cNvCxnSpPr>
            <p:nvPr/>
          </p:nvCxnSpPr>
          <p:spPr>
            <a:xfrm>
              <a:off x="470355" y="4753534"/>
              <a:ext cx="23037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FF3B97-CA27-BC4F-BCBF-549ECF7471CA}"/>
                </a:ext>
              </a:extLst>
            </p:cNvPr>
            <p:cNvCxnSpPr>
              <a:cxnSpLocks/>
            </p:cNvCxnSpPr>
            <p:nvPr/>
          </p:nvCxnSpPr>
          <p:spPr>
            <a:xfrm>
              <a:off x="470355" y="5109881"/>
              <a:ext cx="23037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1C86044-1C4D-B84E-8D49-2206F9738658}"/>
                </a:ext>
              </a:extLst>
            </p:cNvPr>
            <p:cNvSpPr/>
            <p:nvPr/>
          </p:nvSpPr>
          <p:spPr>
            <a:xfrm>
              <a:off x="-6253" y="3482788"/>
              <a:ext cx="206709" cy="18758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grpSp>
      <p:pic>
        <p:nvPicPr>
          <p:cNvPr id="47" name="Picture 46">
            <a:extLst>
              <a:ext uri="{FF2B5EF4-FFF2-40B4-BE49-F238E27FC236}">
                <a16:creationId xmlns:a16="http://schemas.microsoft.com/office/drawing/2014/main" id="{60EB2FB9-995F-A946-91BF-E6CBDBC274B9}"/>
              </a:ext>
            </a:extLst>
          </p:cNvPr>
          <p:cNvPicPr>
            <a:picLocks noChangeAspect="1"/>
          </p:cNvPicPr>
          <p:nvPr/>
        </p:nvPicPr>
        <p:blipFill>
          <a:blip r:embed="rId4"/>
          <a:stretch>
            <a:fillRect/>
          </a:stretch>
        </p:blipFill>
        <p:spPr>
          <a:xfrm>
            <a:off x="601918" y="5859403"/>
            <a:ext cx="1808773" cy="253863"/>
          </a:xfrm>
          <a:prstGeom prst="rect">
            <a:avLst/>
          </a:prstGeom>
        </p:spPr>
      </p:pic>
      <p:grpSp>
        <p:nvGrpSpPr>
          <p:cNvPr id="67" name="Group 66">
            <a:extLst>
              <a:ext uri="{FF2B5EF4-FFF2-40B4-BE49-F238E27FC236}">
                <a16:creationId xmlns:a16="http://schemas.microsoft.com/office/drawing/2014/main" id="{2599E054-DFD9-0B4B-94D3-FD94283860ED}"/>
              </a:ext>
            </a:extLst>
          </p:cNvPr>
          <p:cNvGrpSpPr/>
          <p:nvPr/>
        </p:nvGrpSpPr>
        <p:grpSpPr>
          <a:xfrm>
            <a:off x="5204474" y="3760992"/>
            <a:ext cx="5083380" cy="2043940"/>
            <a:chOff x="4981867" y="3950460"/>
            <a:chExt cx="5083380" cy="2043940"/>
          </a:xfrm>
        </p:grpSpPr>
        <p:sp>
          <p:nvSpPr>
            <p:cNvPr id="52" name="TextBox 51">
              <a:extLst>
                <a:ext uri="{FF2B5EF4-FFF2-40B4-BE49-F238E27FC236}">
                  <a16:creationId xmlns:a16="http://schemas.microsoft.com/office/drawing/2014/main" id="{DB22458D-3798-8145-A8CA-07202059AA4D}"/>
                </a:ext>
              </a:extLst>
            </p:cNvPr>
            <p:cNvSpPr txBox="1"/>
            <p:nvPr/>
          </p:nvSpPr>
          <p:spPr>
            <a:xfrm>
              <a:off x="5441243" y="4824121"/>
              <a:ext cx="1968963" cy="954107"/>
            </a:xfrm>
            <a:prstGeom prst="rect">
              <a:avLst/>
            </a:prstGeom>
            <a:noFill/>
          </p:spPr>
          <p:txBody>
            <a:bodyPr wrap="square" rtlCol="0">
              <a:spAutoFit/>
            </a:bodyPr>
            <a:lstStyle/>
            <a:p>
              <a:r>
                <a:rPr lang="en-US" sz="1400" b="1" dirty="0">
                  <a:latin typeface="Segoe" panose="020B0502040200020203" pitchFamily="34" charset="77"/>
                </a:rPr>
                <a:t>FACT</a:t>
              </a:r>
              <a:r>
                <a:rPr lang="th-TH" sz="1400" b="1" dirty="0">
                  <a:latin typeface="Segoe" panose="020B0502040200020203" pitchFamily="34" charset="77"/>
                </a:rPr>
                <a:t> </a:t>
              </a:r>
              <a:r>
                <a:rPr lang="en-US" sz="1400" dirty="0">
                  <a:latin typeface="Segoe" panose="020B0502040200020203" pitchFamily="34" charset="77"/>
                </a:rPr>
                <a:t>: 90% of bookings from search pages happen via the 1</a:t>
              </a:r>
              <a:r>
                <a:rPr lang="en-US" sz="1400" baseline="30000" dirty="0">
                  <a:latin typeface="Segoe" panose="020B0502040200020203" pitchFamily="34" charset="77"/>
                </a:rPr>
                <a:t>st</a:t>
              </a:r>
              <a:r>
                <a:rPr lang="en-US" sz="1400" dirty="0">
                  <a:latin typeface="Segoe" panose="020B0502040200020203" pitchFamily="34" charset="77"/>
                </a:rPr>
                <a:t> results page</a:t>
              </a:r>
              <a:endParaRPr lang="en-US" sz="1600" dirty="0">
                <a:latin typeface="Segoe" panose="020B0502040200020203" pitchFamily="34" charset="77"/>
              </a:endParaRPr>
            </a:p>
          </p:txBody>
        </p:sp>
        <p:sp>
          <p:nvSpPr>
            <p:cNvPr id="53" name="Oval 52">
              <a:extLst>
                <a:ext uri="{FF2B5EF4-FFF2-40B4-BE49-F238E27FC236}">
                  <a16:creationId xmlns:a16="http://schemas.microsoft.com/office/drawing/2014/main" id="{84B70355-475A-A848-B6CD-927C86C68F72}"/>
                </a:ext>
              </a:extLst>
            </p:cNvPr>
            <p:cNvSpPr/>
            <p:nvPr/>
          </p:nvSpPr>
          <p:spPr>
            <a:xfrm>
              <a:off x="4981867" y="3950460"/>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59" name="TextBox 58">
              <a:extLst>
                <a:ext uri="{FF2B5EF4-FFF2-40B4-BE49-F238E27FC236}">
                  <a16:creationId xmlns:a16="http://schemas.microsoft.com/office/drawing/2014/main" id="{A72DC619-9D74-EA4B-AFC1-226FA5EFCA1D}"/>
                </a:ext>
              </a:extLst>
            </p:cNvPr>
            <p:cNvSpPr txBox="1"/>
            <p:nvPr/>
          </p:nvSpPr>
          <p:spPr>
            <a:xfrm>
              <a:off x="7973761" y="4750172"/>
              <a:ext cx="1983040" cy="954107"/>
            </a:xfrm>
            <a:prstGeom prst="rect">
              <a:avLst/>
            </a:prstGeom>
            <a:noFill/>
          </p:spPr>
          <p:txBody>
            <a:bodyPr wrap="square" rtlCol="0">
              <a:spAutoFit/>
            </a:bodyPr>
            <a:lstStyle/>
            <a:p>
              <a:r>
                <a:rPr lang="en-US" sz="1400" b="1" dirty="0">
                  <a:latin typeface="Segoe" panose="020B0502040200020203" pitchFamily="34" charset="77"/>
                </a:rPr>
                <a:t>FACT</a:t>
              </a:r>
              <a:r>
                <a:rPr lang="th-TH" sz="1400" b="1" dirty="0">
                  <a:latin typeface="Segoe" panose="020B0502040200020203" pitchFamily="34" charset="77"/>
                </a:rPr>
                <a:t> </a:t>
              </a:r>
              <a:r>
                <a:rPr lang="en-US" sz="1400" dirty="0">
                  <a:latin typeface="Segoe" panose="020B0502040200020203" pitchFamily="34" charset="77"/>
                </a:rPr>
                <a:t>: Hotels in the top 4 spots get up to 6x more visitors than hotels on the rest of the page </a:t>
              </a:r>
            </a:p>
          </p:txBody>
        </p:sp>
        <p:sp>
          <p:nvSpPr>
            <p:cNvPr id="60" name="Rectangle 59">
              <a:extLst>
                <a:ext uri="{FF2B5EF4-FFF2-40B4-BE49-F238E27FC236}">
                  <a16:creationId xmlns:a16="http://schemas.microsoft.com/office/drawing/2014/main" id="{A5603FF7-2125-3A49-8DDC-7D8F960D7BA7}"/>
                </a:ext>
              </a:extLst>
            </p:cNvPr>
            <p:cNvSpPr/>
            <p:nvPr/>
          </p:nvSpPr>
          <p:spPr>
            <a:xfrm>
              <a:off x="5332160" y="4002167"/>
              <a:ext cx="2181798" cy="19922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8D66E988-9848-CA46-9040-98BE07BB5169}"/>
                </a:ext>
              </a:extLst>
            </p:cNvPr>
            <p:cNvSpPr/>
            <p:nvPr/>
          </p:nvSpPr>
          <p:spPr>
            <a:xfrm>
              <a:off x="7883449" y="4002167"/>
              <a:ext cx="2181798" cy="19922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1B4CCD2E-C3E9-CE4F-B72A-9EC444D6DF19}"/>
                </a:ext>
              </a:extLst>
            </p:cNvPr>
            <p:cNvPicPr>
              <a:picLocks noChangeAspect="1"/>
            </p:cNvPicPr>
            <p:nvPr/>
          </p:nvPicPr>
          <p:blipFill>
            <a:blip r:embed="rId5"/>
            <a:stretch>
              <a:fillRect/>
            </a:stretch>
          </p:blipFill>
          <p:spPr>
            <a:xfrm>
              <a:off x="5526977" y="4182401"/>
              <a:ext cx="498739" cy="498739"/>
            </a:xfrm>
            <a:prstGeom prst="rect">
              <a:avLst/>
            </a:prstGeom>
          </p:spPr>
        </p:pic>
        <p:pic>
          <p:nvPicPr>
            <p:cNvPr id="65" name="Picture 64">
              <a:extLst>
                <a:ext uri="{FF2B5EF4-FFF2-40B4-BE49-F238E27FC236}">
                  <a16:creationId xmlns:a16="http://schemas.microsoft.com/office/drawing/2014/main" id="{63D796F5-83DA-844F-92EE-01C3AFD56903}"/>
                </a:ext>
              </a:extLst>
            </p:cNvPr>
            <p:cNvPicPr>
              <a:picLocks noChangeAspect="1"/>
            </p:cNvPicPr>
            <p:nvPr/>
          </p:nvPicPr>
          <p:blipFill>
            <a:blip r:embed="rId6"/>
            <a:stretch>
              <a:fillRect/>
            </a:stretch>
          </p:blipFill>
          <p:spPr>
            <a:xfrm>
              <a:off x="8023412" y="4151756"/>
              <a:ext cx="469334" cy="469334"/>
            </a:xfrm>
            <a:prstGeom prst="rect">
              <a:avLst/>
            </a:prstGeom>
          </p:spPr>
        </p:pic>
      </p:grpSp>
      <p:grpSp>
        <p:nvGrpSpPr>
          <p:cNvPr id="74" name="Group 73">
            <a:extLst>
              <a:ext uri="{FF2B5EF4-FFF2-40B4-BE49-F238E27FC236}">
                <a16:creationId xmlns:a16="http://schemas.microsoft.com/office/drawing/2014/main" id="{C479AA59-2C69-654D-B2FC-47BCED14D89D}"/>
              </a:ext>
            </a:extLst>
          </p:cNvPr>
          <p:cNvGrpSpPr/>
          <p:nvPr/>
        </p:nvGrpSpPr>
        <p:grpSpPr>
          <a:xfrm>
            <a:off x="6780430" y="827308"/>
            <a:ext cx="557181" cy="557181"/>
            <a:chOff x="3894772" y="1060143"/>
            <a:chExt cx="557181" cy="557181"/>
          </a:xfrm>
        </p:grpSpPr>
        <p:sp>
          <p:nvSpPr>
            <p:cNvPr id="75" name="Oval 74">
              <a:extLst>
                <a:ext uri="{FF2B5EF4-FFF2-40B4-BE49-F238E27FC236}">
                  <a16:creationId xmlns:a16="http://schemas.microsoft.com/office/drawing/2014/main" id="{49B82A88-DF43-C642-82D6-F4A0153EFB56}"/>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4C1465D-BBDD-534D-B4FF-3480E37C8BF2}"/>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C9FB0B-1E61-D446-99D4-FF8A143EE6F2}"/>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0" name="Picture 79">
            <a:extLst>
              <a:ext uri="{FF2B5EF4-FFF2-40B4-BE49-F238E27FC236}">
                <a16:creationId xmlns:a16="http://schemas.microsoft.com/office/drawing/2014/main" id="{CA597D95-5255-BB4C-B44A-EC940FB261A9}"/>
              </a:ext>
            </a:extLst>
          </p:cNvPr>
          <p:cNvPicPr>
            <a:picLocks noChangeAspect="1"/>
          </p:cNvPicPr>
          <p:nvPr/>
        </p:nvPicPr>
        <p:blipFill>
          <a:blip r:embed="rId7"/>
          <a:stretch>
            <a:fillRect/>
          </a:stretch>
        </p:blipFill>
        <p:spPr>
          <a:xfrm>
            <a:off x="601918" y="415699"/>
            <a:ext cx="2394759" cy="378404"/>
          </a:xfrm>
          <a:prstGeom prst="rect">
            <a:avLst/>
          </a:prstGeom>
        </p:spPr>
      </p:pic>
    </p:spTree>
    <p:extLst>
      <p:ext uri="{BB962C8B-B14F-4D97-AF65-F5344CB8AC3E}">
        <p14:creationId xmlns:p14="http://schemas.microsoft.com/office/powerpoint/2010/main" val="146282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42A64-94B2-CF45-9904-3B07A2188B14}"/>
              </a:ext>
            </a:extLst>
          </p:cNvPr>
          <p:cNvPicPr>
            <a:picLocks noChangeAspect="1"/>
          </p:cNvPicPr>
          <p:nvPr/>
        </p:nvPicPr>
        <p:blipFill rotWithShape="1">
          <a:blip r:embed="rId2"/>
          <a:srcRect t="8821" r="49396" b="24682"/>
          <a:stretch/>
        </p:blipFill>
        <p:spPr>
          <a:xfrm>
            <a:off x="4864978" y="0"/>
            <a:ext cx="7327022" cy="6858000"/>
          </a:xfrm>
          <a:prstGeom prst="rect">
            <a:avLst/>
          </a:prstGeom>
        </p:spPr>
      </p:pic>
      <p:pic>
        <p:nvPicPr>
          <p:cNvPr id="18" name="Picture 17">
            <a:extLst>
              <a:ext uri="{FF2B5EF4-FFF2-40B4-BE49-F238E27FC236}">
                <a16:creationId xmlns:a16="http://schemas.microsoft.com/office/drawing/2014/main" id="{D5998226-6E41-9548-B8D1-72D32CC80F4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7822F7F-5009-EC42-A287-5965A7EFFDDF}"/>
              </a:ext>
            </a:extLst>
          </p:cNvPr>
          <p:cNvSpPr txBox="1"/>
          <p:nvPr/>
        </p:nvSpPr>
        <p:spPr>
          <a:xfrm>
            <a:off x="510478" y="953037"/>
            <a:ext cx="6547690" cy="707886"/>
          </a:xfrm>
          <a:prstGeom prst="rect">
            <a:avLst/>
          </a:prstGeom>
          <a:noFill/>
        </p:spPr>
        <p:txBody>
          <a:bodyPr wrap="none" rtlCol="0">
            <a:spAutoFit/>
          </a:bodyPr>
          <a:lstStyle/>
          <a:p>
            <a:r>
              <a:rPr lang="en-US" sz="4000" b="1" dirty="0">
                <a:solidFill>
                  <a:srgbClr val="2E74B8"/>
                </a:solidFill>
                <a:latin typeface="Segoe" panose="020B0502040200020203" pitchFamily="34" charset="77"/>
              </a:rPr>
              <a:t>Benefits of Sponsored Listings</a:t>
            </a:r>
          </a:p>
        </p:txBody>
      </p:sp>
      <p:sp>
        <p:nvSpPr>
          <p:cNvPr id="14" name="TextBox 13">
            <a:extLst>
              <a:ext uri="{FF2B5EF4-FFF2-40B4-BE49-F238E27FC236}">
                <a16:creationId xmlns:a16="http://schemas.microsoft.com/office/drawing/2014/main" id="{12F61D94-5ADA-FB4E-8E69-03C5A4252D28}"/>
              </a:ext>
            </a:extLst>
          </p:cNvPr>
          <p:cNvSpPr txBox="1"/>
          <p:nvPr/>
        </p:nvSpPr>
        <p:spPr>
          <a:xfrm>
            <a:off x="510478" y="1849520"/>
            <a:ext cx="7488133" cy="1528880"/>
          </a:xfrm>
          <a:prstGeom prst="rect">
            <a:avLst/>
          </a:prstGeom>
          <a:noFill/>
        </p:spPr>
        <p:txBody>
          <a:bodyPr wrap="square" rtlCol="0">
            <a:spAutoFit/>
          </a:bodyPr>
          <a:lstStyle/>
          <a:p>
            <a:pPr>
              <a:lnSpc>
                <a:spcPct val="150000"/>
              </a:lnSpc>
            </a:pPr>
            <a:r>
              <a:rPr lang="en-US" sz="1600" b="1" dirty="0">
                <a:latin typeface="Segoe" panose="020B0502040200020203" pitchFamily="34" charset="77"/>
              </a:rPr>
              <a:t>•  Stay ahead of your competitors!  Show up on the top of the first page.</a:t>
            </a:r>
          </a:p>
          <a:p>
            <a:pPr>
              <a:lnSpc>
                <a:spcPct val="150000"/>
              </a:lnSpc>
            </a:pPr>
            <a:r>
              <a:rPr lang="en-US" sz="1600" b="1" dirty="0">
                <a:latin typeface="Segoe" panose="020B0502040200020203" pitchFamily="34" charset="77"/>
              </a:rPr>
              <a:t>•  Gain mindshare during high season, or boost bookings during low season</a:t>
            </a:r>
          </a:p>
          <a:p>
            <a:pPr>
              <a:lnSpc>
                <a:spcPct val="150000"/>
              </a:lnSpc>
            </a:pPr>
            <a:r>
              <a:rPr lang="en-US" sz="1600" b="1" dirty="0">
                <a:latin typeface="Segoe" panose="020B0502040200020203" pitchFamily="34" charset="77"/>
              </a:rPr>
              <a:t>•  Control your budget – pay one lump sum with no additional fee</a:t>
            </a:r>
          </a:p>
          <a:p>
            <a:pPr>
              <a:lnSpc>
                <a:spcPct val="150000"/>
              </a:lnSpc>
            </a:pPr>
            <a:r>
              <a:rPr lang="en-US" sz="1600" b="1" dirty="0">
                <a:latin typeface="Segoe" panose="020B0502040200020203" pitchFamily="34" charset="77"/>
              </a:rPr>
              <a:t>•  Drive traffic, bookings, and revenue</a:t>
            </a:r>
          </a:p>
        </p:txBody>
      </p:sp>
      <p:grpSp>
        <p:nvGrpSpPr>
          <p:cNvPr id="26" name="Group 25">
            <a:extLst>
              <a:ext uri="{FF2B5EF4-FFF2-40B4-BE49-F238E27FC236}">
                <a16:creationId xmlns:a16="http://schemas.microsoft.com/office/drawing/2014/main" id="{7D70BD41-F719-8447-A7BF-2237F4B55191}"/>
              </a:ext>
            </a:extLst>
          </p:cNvPr>
          <p:cNvGrpSpPr/>
          <p:nvPr/>
        </p:nvGrpSpPr>
        <p:grpSpPr>
          <a:xfrm>
            <a:off x="1" y="3771453"/>
            <a:ext cx="5836355" cy="1671118"/>
            <a:chOff x="1" y="4295345"/>
            <a:chExt cx="5836355" cy="900113"/>
          </a:xfrm>
        </p:grpSpPr>
        <p:sp>
          <p:nvSpPr>
            <p:cNvPr id="27" name="Rectangle 26">
              <a:extLst>
                <a:ext uri="{FF2B5EF4-FFF2-40B4-BE49-F238E27FC236}">
                  <a16:creationId xmlns:a16="http://schemas.microsoft.com/office/drawing/2014/main" id="{BEE5AEFE-2E29-ED4E-B71C-FC947B20A8F3}"/>
                </a:ext>
              </a:extLst>
            </p:cNvPr>
            <p:cNvSpPr/>
            <p:nvPr/>
          </p:nvSpPr>
          <p:spPr>
            <a:xfrm>
              <a:off x="1" y="4295345"/>
              <a:ext cx="200456" cy="9001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DCCE44D-BA03-0C48-80B6-0F4DABB14286}"/>
                </a:ext>
              </a:extLst>
            </p:cNvPr>
            <p:cNvSpPr/>
            <p:nvPr/>
          </p:nvSpPr>
          <p:spPr>
            <a:xfrm>
              <a:off x="200456" y="4295345"/>
              <a:ext cx="5635900" cy="9001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a:extLst>
              <a:ext uri="{FF2B5EF4-FFF2-40B4-BE49-F238E27FC236}">
                <a16:creationId xmlns:a16="http://schemas.microsoft.com/office/drawing/2014/main" id="{64E65155-7C84-604D-B146-70F0C9AC8CE6}"/>
              </a:ext>
            </a:extLst>
          </p:cNvPr>
          <p:cNvSpPr/>
          <p:nvPr/>
        </p:nvSpPr>
        <p:spPr>
          <a:xfrm>
            <a:off x="703660" y="3955721"/>
            <a:ext cx="2151952" cy="954107"/>
          </a:xfrm>
          <a:prstGeom prst="rect">
            <a:avLst/>
          </a:prstGeom>
        </p:spPr>
        <p:txBody>
          <a:bodyPr wrap="square">
            <a:spAutoFit/>
          </a:bodyPr>
          <a:lstStyle/>
          <a:p>
            <a:r>
              <a:rPr lang="en-US" sz="2800" b="1" dirty="0">
                <a:solidFill>
                  <a:srgbClr val="FFC000"/>
                </a:solidFill>
                <a:latin typeface="Segoe" panose="020B0502040200020203" pitchFamily="34" charset="77"/>
              </a:rPr>
              <a:t>90% </a:t>
            </a:r>
            <a:r>
              <a:rPr lang="en-US" sz="1400" dirty="0">
                <a:solidFill>
                  <a:schemeClr val="bg1"/>
                </a:solidFill>
                <a:latin typeface="Segoe" panose="020B0502040200020203" pitchFamily="34" charset="77"/>
              </a:rPr>
              <a:t>of bookings are with properties on the first page</a:t>
            </a:r>
          </a:p>
        </p:txBody>
      </p:sp>
      <p:sp>
        <p:nvSpPr>
          <p:cNvPr id="30" name="Rectangle 29">
            <a:extLst>
              <a:ext uri="{FF2B5EF4-FFF2-40B4-BE49-F238E27FC236}">
                <a16:creationId xmlns:a16="http://schemas.microsoft.com/office/drawing/2014/main" id="{5AAB4ECD-6AEF-E840-9331-262DD2E2DBB5}"/>
              </a:ext>
            </a:extLst>
          </p:cNvPr>
          <p:cNvSpPr/>
          <p:nvPr/>
        </p:nvSpPr>
        <p:spPr>
          <a:xfrm>
            <a:off x="3211025" y="3955721"/>
            <a:ext cx="2269917" cy="1384995"/>
          </a:xfrm>
          <a:prstGeom prst="rect">
            <a:avLst/>
          </a:prstGeom>
        </p:spPr>
        <p:txBody>
          <a:bodyPr wrap="square">
            <a:spAutoFit/>
          </a:bodyPr>
          <a:lstStyle/>
          <a:p>
            <a:r>
              <a:rPr lang="en-US" sz="1400" dirty="0">
                <a:solidFill>
                  <a:schemeClr val="bg1"/>
                </a:solidFill>
                <a:latin typeface="Segoe" panose="020B0502040200020203" pitchFamily="34" charset="77"/>
              </a:rPr>
              <a:t>Sponsored listing properties can experience up to </a:t>
            </a:r>
            <a:r>
              <a:rPr lang="en-US" sz="1400" b="1" dirty="0">
                <a:solidFill>
                  <a:schemeClr val="bg1"/>
                </a:solidFill>
                <a:latin typeface="Segoe" panose="020B0502040200020203" pitchFamily="34" charset="77"/>
              </a:rPr>
              <a:t>30x </a:t>
            </a:r>
            <a:r>
              <a:rPr lang="en-US" sz="1400" dirty="0">
                <a:solidFill>
                  <a:schemeClr val="bg1"/>
                </a:solidFill>
                <a:latin typeface="Segoe" panose="020B0502040200020203" pitchFamily="34" charset="77"/>
              </a:rPr>
              <a:t>impressions and bookings with &gt;</a:t>
            </a:r>
            <a:br>
              <a:rPr lang="en-US" sz="1400" dirty="0">
                <a:solidFill>
                  <a:schemeClr val="bg1"/>
                </a:solidFill>
                <a:latin typeface="Segoe" panose="020B0502040200020203" pitchFamily="34" charset="77"/>
              </a:rPr>
            </a:br>
            <a:r>
              <a:rPr lang="en-US" sz="2800" b="1" dirty="0">
                <a:solidFill>
                  <a:srgbClr val="FFC000"/>
                </a:solidFill>
                <a:latin typeface="Segoe" panose="020B0502040200020203" pitchFamily="34" charset="77"/>
              </a:rPr>
              <a:t>10x ROI</a:t>
            </a:r>
            <a:endParaRPr lang="en-US" sz="1400" b="1" dirty="0">
              <a:solidFill>
                <a:srgbClr val="FFC000"/>
              </a:solidFill>
              <a:latin typeface="Segoe" panose="020B0502040200020203" pitchFamily="34" charset="77"/>
            </a:endParaRPr>
          </a:p>
        </p:txBody>
      </p:sp>
      <p:pic>
        <p:nvPicPr>
          <p:cNvPr id="16" name="Picture 15">
            <a:extLst>
              <a:ext uri="{FF2B5EF4-FFF2-40B4-BE49-F238E27FC236}">
                <a16:creationId xmlns:a16="http://schemas.microsoft.com/office/drawing/2014/main" id="{A996072B-5248-A441-ABB1-4CD91EDFE911}"/>
              </a:ext>
            </a:extLst>
          </p:cNvPr>
          <p:cNvPicPr>
            <a:picLocks noChangeAspect="1"/>
          </p:cNvPicPr>
          <p:nvPr/>
        </p:nvPicPr>
        <p:blipFill>
          <a:blip r:embed="rId4"/>
          <a:stretch>
            <a:fillRect/>
          </a:stretch>
        </p:blipFill>
        <p:spPr>
          <a:xfrm>
            <a:off x="601918" y="5850994"/>
            <a:ext cx="1808774" cy="262272"/>
          </a:xfrm>
          <a:prstGeom prst="rect">
            <a:avLst/>
          </a:prstGeom>
        </p:spPr>
      </p:pic>
      <p:pic>
        <p:nvPicPr>
          <p:cNvPr id="19" name="Picture 18">
            <a:extLst>
              <a:ext uri="{FF2B5EF4-FFF2-40B4-BE49-F238E27FC236}">
                <a16:creationId xmlns:a16="http://schemas.microsoft.com/office/drawing/2014/main" id="{30BCE491-4642-DF4C-B7FF-EFD37C64C72F}"/>
              </a:ext>
            </a:extLst>
          </p:cNvPr>
          <p:cNvPicPr>
            <a:picLocks noChangeAspect="1"/>
          </p:cNvPicPr>
          <p:nvPr/>
        </p:nvPicPr>
        <p:blipFill>
          <a:blip r:embed="rId5"/>
          <a:stretch>
            <a:fillRect/>
          </a:stretch>
        </p:blipFill>
        <p:spPr>
          <a:xfrm>
            <a:off x="601918" y="415699"/>
            <a:ext cx="2394759" cy="378404"/>
          </a:xfrm>
          <a:prstGeom prst="rect">
            <a:avLst/>
          </a:prstGeom>
        </p:spPr>
      </p:pic>
    </p:spTree>
    <p:extLst>
      <p:ext uri="{BB962C8B-B14F-4D97-AF65-F5344CB8AC3E}">
        <p14:creationId xmlns:p14="http://schemas.microsoft.com/office/powerpoint/2010/main" val="1892149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40E42084-9A0C-0A4E-83D5-ECCA99CC6ACE}"/>
              </a:ext>
            </a:extLst>
          </p:cNvPr>
          <p:cNvPicPr>
            <a:picLocks noChangeAspect="1"/>
          </p:cNvPicPr>
          <p:nvPr/>
        </p:nvPicPr>
        <p:blipFill rotWithShape="1">
          <a:blip r:embed="rId2"/>
          <a:srcRect r="30919"/>
          <a:stretch/>
        </p:blipFill>
        <p:spPr>
          <a:xfrm>
            <a:off x="4947995" y="0"/>
            <a:ext cx="7244005" cy="6858000"/>
          </a:xfrm>
          <a:prstGeom prst="rect">
            <a:avLst/>
          </a:prstGeom>
        </p:spPr>
      </p:pic>
      <p:pic>
        <p:nvPicPr>
          <p:cNvPr id="37" name="Picture 36">
            <a:extLst>
              <a:ext uri="{FF2B5EF4-FFF2-40B4-BE49-F238E27FC236}">
                <a16:creationId xmlns:a16="http://schemas.microsoft.com/office/drawing/2014/main" id="{2E2AA92B-5E18-7147-BBB2-5BEEFDC8F0AD}"/>
              </a:ext>
            </a:extLst>
          </p:cNvPr>
          <p:cNvPicPr>
            <a:picLocks noChangeAspect="1"/>
          </p:cNvPicPr>
          <p:nvPr/>
        </p:nvPicPr>
        <p:blipFill>
          <a:blip r:embed="rId3"/>
          <a:stretch>
            <a:fillRect/>
          </a:stretch>
        </p:blipFill>
        <p:spPr>
          <a:xfrm>
            <a:off x="12192" y="6440"/>
            <a:ext cx="12192000" cy="6858000"/>
          </a:xfrm>
          <a:prstGeom prst="rect">
            <a:avLst/>
          </a:prstGeom>
        </p:spPr>
      </p:pic>
      <p:sp>
        <p:nvSpPr>
          <p:cNvPr id="14" name="TextBox 13">
            <a:extLst>
              <a:ext uri="{FF2B5EF4-FFF2-40B4-BE49-F238E27FC236}">
                <a16:creationId xmlns:a16="http://schemas.microsoft.com/office/drawing/2014/main" id="{12F61D94-5ADA-FB4E-8E69-03C5A4252D28}"/>
              </a:ext>
            </a:extLst>
          </p:cNvPr>
          <p:cNvSpPr txBox="1"/>
          <p:nvPr/>
        </p:nvSpPr>
        <p:spPr>
          <a:xfrm>
            <a:off x="1220625" y="3131294"/>
            <a:ext cx="2015556" cy="954107"/>
          </a:xfrm>
          <a:prstGeom prst="rect">
            <a:avLst/>
          </a:prstGeom>
          <a:noFill/>
        </p:spPr>
        <p:txBody>
          <a:bodyPr wrap="square" rtlCol="0">
            <a:spAutoFit/>
          </a:bodyPr>
          <a:lstStyle/>
          <a:p>
            <a:r>
              <a:rPr lang="en-US" sz="1400" dirty="0">
                <a:latin typeface="Segoe" panose="020B0502040200020203" pitchFamily="34" charset="77"/>
              </a:rPr>
              <a:t>Inform your account manager your desired listing dates and spot (1</a:t>
            </a:r>
            <a:r>
              <a:rPr lang="en-US" sz="1400" baseline="30000" dirty="0">
                <a:latin typeface="Segoe" panose="020B0502040200020203" pitchFamily="34" charset="77"/>
              </a:rPr>
              <a:t>st</a:t>
            </a:r>
            <a:r>
              <a:rPr lang="en-US" sz="1400" dirty="0">
                <a:latin typeface="Segoe" panose="020B0502040200020203" pitchFamily="34" charset="77"/>
              </a:rPr>
              <a:t>, 2</a:t>
            </a:r>
            <a:r>
              <a:rPr lang="en-US" sz="1400" baseline="30000" dirty="0">
                <a:latin typeface="Segoe" panose="020B0502040200020203" pitchFamily="34" charset="77"/>
              </a:rPr>
              <a:t>nd</a:t>
            </a:r>
            <a:r>
              <a:rPr lang="en-US" sz="1400" dirty="0">
                <a:latin typeface="Segoe" panose="020B0502040200020203" pitchFamily="34" charset="77"/>
              </a:rPr>
              <a:t> or 3</a:t>
            </a:r>
            <a:r>
              <a:rPr lang="en-US" sz="1400" baseline="30000" dirty="0">
                <a:latin typeface="Segoe" panose="020B0502040200020203" pitchFamily="34" charset="77"/>
              </a:rPr>
              <a:t>rd</a:t>
            </a:r>
            <a:r>
              <a:rPr lang="en-US" sz="1400" dirty="0">
                <a:latin typeface="Segoe" panose="020B0502040200020203" pitchFamily="34" charset="77"/>
              </a:rPr>
              <a:t>)</a:t>
            </a:r>
          </a:p>
        </p:txBody>
      </p:sp>
      <p:sp>
        <p:nvSpPr>
          <p:cNvPr id="47" name="TextBox 46">
            <a:extLst>
              <a:ext uri="{FF2B5EF4-FFF2-40B4-BE49-F238E27FC236}">
                <a16:creationId xmlns:a16="http://schemas.microsoft.com/office/drawing/2014/main" id="{371B5A24-E7A2-E840-9411-C0029FD95EEF}"/>
              </a:ext>
            </a:extLst>
          </p:cNvPr>
          <p:cNvSpPr txBox="1"/>
          <p:nvPr/>
        </p:nvSpPr>
        <p:spPr>
          <a:xfrm>
            <a:off x="4018025" y="3224058"/>
            <a:ext cx="1616817" cy="307777"/>
          </a:xfrm>
          <a:prstGeom prst="rect">
            <a:avLst/>
          </a:prstGeom>
          <a:noFill/>
        </p:spPr>
        <p:txBody>
          <a:bodyPr wrap="square" rtlCol="0">
            <a:spAutoFit/>
          </a:bodyPr>
          <a:lstStyle/>
          <a:p>
            <a:r>
              <a:rPr lang="en-US" sz="1400" dirty="0">
                <a:latin typeface="Segoe" panose="020B0502040200020203" pitchFamily="34" charset="77"/>
              </a:rPr>
              <a:t>Sign the addendum</a:t>
            </a:r>
          </a:p>
        </p:txBody>
      </p:sp>
      <p:sp>
        <p:nvSpPr>
          <p:cNvPr id="48" name="TextBox 47">
            <a:extLst>
              <a:ext uri="{FF2B5EF4-FFF2-40B4-BE49-F238E27FC236}">
                <a16:creationId xmlns:a16="http://schemas.microsoft.com/office/drawing/2014/main" id="{9AA4DA40-251F-5842-97E1-AA54A78304F9}"/>
              </a:ext>
            </a:extLst>
          </p:cNvPr>
          <p:cNvSpPr txBox="1"/>
          <p:nvPr/>
        </p:nvSpPr>
        <p:spPr>
          <a:xfrm>
            <a:off x="6574872" y="3131294"/>
            <a:ext cx="1363180" cy="738664"/>
          </a:xfrm>
          <a:prstGeom prst="rect">
            <a:avLst/>
          </a:prstGeom>
          <a:noFill/>
        </p:spPr>
        <p:txBody>
          <a:bodyPr wrap="square" rtlCol="0">
            <a:spAutoFit/>
          </a:bodyPr>
          <a:lstStyle/>
          <a:p>
            <a:r>
              <a:rPr lang="en-US" sz="1400" dirty="0">
                <a:latin typeface="Segoe" panose="020B0502040200020203" pitchFamily="34" charset="77"/>
              </a:rPr>
              <a:t>Enjoy the top spot for your city!</a:t>
            </a:r>
          </a:p>
        </p:txBody>
      </p:sp>
      <p:sp>
        <p:nvSpPr>
          <p:cNvPr id="6" name="TextBox 5">
            <a:extLst>
              <a:ext uri="{FF2B5EF4-FFF2-40B4-BE49-F238E27FC236}">
                <a16:creationId xmlns:a16="http://schemas.microsoft.com/office/drawing/2014/main" id="{47822F7F-5009-EC42-A287-5965A7EFFDDF}"/>
              </a:ext>
            </a:extLst>
          </p:cNvPr>
          <p:cNvSpPr txBox="1"/>
          <p:nvPr/>
        </p:nvSpPr>
        <p:spPr>
          <a:xfrm>
            <a:off x="521908" y="953037"/>
            <a:ext cx="3944478" cy="707886"/>
          </a:xfrm>
          <a:prstGeom prst="rect">
            <a:avLst/>
          </a:prstGeom>
          <a:noFill/>
        </p:spPr>
        <p:txBody>
          <a:bodyPr wrap="square" rtlCol="0">
            <a:spAutoFit/>
          </a:bodyPr>
          <a:lstStyle/>
          <a:p>
            <a:r>
              <a:rPr lang="en-US" sz="4000" b="1" dirty="0">
                <a:solidFill>
                  <a:srgbClr val="2E74B8"/>
                </a:solidFill>
                <a:latin typeface="Segoe" panose="020B0502040200020203" pitchFamily="34" charset="77"/>
              </a:rPr>
              <a:t>Make it happen</a:t>
            </a:r>
          </a:p>
        </p:txBody>
      </p:sp>
      <p:cxnSp>
        <p:nvCxnSpPr>
          <p:cNvPr id="50" name="Straight Connector 49">
            <a:extLst>
              <a:ext uri="{FF2B5EF4-FFF2-40B4-BE49-F238E27FC236}">
                <a16:creationId xmlns:a16="http://schemas.microsoft.com/office/drawing/2014/main" id="{340AAD52-92E5-E34F-986A-7CC38D68A35B}"/>
              </a:ext>
            </a:extLst>
          </p:cNvPr>
          <p:cNvCxnSpPr>
            <a:cxnSpLocks/>
          </p:cNvCxnSpPr>
          <p:nvPr/>
        </p:nvCxnSpPr>
        <p:spPr>
          <a:xfrm>
            <a:off x="0" y="2616185"/>
            <a:ext cx="6404173" cy="0"/>
          </a:xfrm>
          <a:prstGeom prst="line">
            <a:avLst/>
          </a:prstGeom>
          <a:ln w="28575">
            <a:solidFill>
              <a:srgbClr val="2E74B8"/>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452BE93-3A9C-A44D-B57A-6A50822B99EB}"/>
              </a:ext>
            </a:extLst>
          </p:cNvPr>
          <p:cNvGrpSpPr/>
          <p:nvPr/>
        </p:nvGrpSpPr>
        <p:grpSpPr>
          <a:xfrm>
            <a:off x="3629473" y="-1473211"/>
            <a:ext cx="569800" cy="569800"/>
            <a:chOff x="847338" y="2258333"/>
            <a:chExt cx="569800" cy="569800"/>
          </a:xfrm>
        </p:grpSpPr>
        <p:sp>
          <p:nvSpPr>
            <p:cNvPr id="18" name="Oval 17">
              <a:extLst>
                <a:ext uri="{FF2B5EF4-FFF2-40B4-BE49-F238E27FC236}">
                  <a16:creationId xmlns:a16="http://schemas.microsoft.com/office/drawing/2014/main" id="{47DD149F-F6B7-0F43-BF6B-2A99C47BD7A9}"/>
                </a:ext>
              </a:extLst>
            </p:cNvPr>
            <p:cNvSpPr/>
            <p:nvPr/>
          </p:nvSpPr>
          <p:spPr>
            <a:xfrm>
              <a:off x="950310" y="2361306"/>
              <a:ext cx="363856" cy="3638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E13348D-FEDF-BA44-8569-01CB32A38D7C}"/>
                </a:ext>
              </a:extLst>
            </p:cNvPr>
            <p:cNvGrpSpPr/>
            <p:nvPr/>
          </p:nvGrpSpPr>
          <p:grpSpPr>
            <a:xfrm>
              <a:off x="847338" y="2258333"/>
              <a:ext cx="569800" cy="569800"/>
              <a:chOff x="847338" y="2258333"/>
              <a:chExt cx="569800" cy="569800"/>
            </a:xfrm>
          </p:grpSpPr>
          <p:sp>
            <p:nvSpPr>
              <p:cNvPr id="20" name="Oval 19">
                <a:extLst>
                  <a:ext uri="{FF2B5EF4-FFF2-40B4-BE49-F238E27FC236}">
                    <a16:creationId xmlns:a16="http://schemas.microsoft.com/office/drawing/2014/main" id="{9C41E88B-C081-F54F-AC50-21D054D3B2C4}"/>
                  </a:ext>
                </a:extLst>
              </p:cNvPr>
              <p:cNvSpPr/>
              <p:nvPr/>
            </p:nvSpPr>
            <p:spPr>
              <a:xfrm>
                <a:off x="847338" y="2258333"/>
                <a:ext cx="569800" cy="5698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4A4423-8761-1C45-B28E-4349B63AFA6A}"/>
                  </a:ext>
                </a:extLst>
              </p:cNvPr>
              <p:cNvSpPr txBox="1"/>
              <p:nvPr/>
            </p:nvSpPr>
            <p:spPr>
              <a:xfrm>
                <a:off x="973756" y="2361306"/>
                <a:ext cx="368515" cy="338554"/>
              </a:xfrm>
              <a:prstGeom prst="rect">
                <a:avLst/>
              </a:prstGeom>
              <a:noFill/>
            </p:spPr>
            <p:txBody>
              <a:bodyPr wrap="square" rtlCol="0">
                <a:spAutoFit/>
              </a:bodyPr>
              <a:lstStyle/>
              <a:p>
                <a:r>
                  <a:rPr lang="en-US" sz="1600" b="1" dirty="0">
                    <a:solidFill>
                      <a:schemeClr val="bg1"/>
                    </a:solidFill>
                    <a:latin typeface="Segoe" panose="020B0502040200020203" pitchFamily="34" charset="77"/>
                  </a:rPr>
                  <a:t>2</a:t>
                </a:r>
              </a:p>
            </p:txBody>
          </p:sp>
        </p:grpSp>
      </p:grpSp>
      <p:grpSp>
        <p:nvGrpSpPr>
          <p:cNvPr id="22" name="Group 21">
            <a:extLst>
              <a:ext uri="{FF2B5EF4-FFF2-40B4-BE49-F238E27FC236}">
                <a16:creationId xmlns:a16="http://schemas.microsoft.com/office/drawing/2014/main" id="{2EC9A3C1-874E-6A40-9773-3F666FA01CE2}"/>
              </a:ext>
            </a:extLst>
          </p:cNvPr>
          <p:cNvGrpSpPr/>
          <p:nvPr/>
        </p:nvGrpSpPr>
        <p:grpSpPr>
          <a:xfrm>
            <a:off x="6045491" y="-1473211"/>
            <a:ext cx="569800" cy="569800"/>
            <a:chOff x="847338" y="2258333"/>
            <a:chExt cx="569800" cy="569800"/>
          </a:xfrm>
        </p:grpSpPr>
        <p:sp>
          <p:nvSpPr>
            <p:cNvPr id="23" name="Oval 22">
              <a:extLst>
                <a:ext uri="{FF2B5EF4-FFF2-40B4-BE49-F238E27FC236}">
                  <a16:creationId xmlns:a16="http://schemas.microsoft.com/office/drawing/2014/main" id="{5D7AB321-9219-564B-850A-43216779F620}"/>
                </a:ext>
              </a:extLst>
            </p:cNvPr>
            <p:cNvSpPr/>
            <p:nvPr/>
          </p:nvSpPr>
          <p:spPr>
            <a:xfrm>
              <a:off x="950310" y="2361306"/>
              <a:ext cx="363856" cy="3638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C74F39B-D17C-164F-B72C-B44E526F6F6D}"/>
                </a:ext>
              </a:extLst>
            </p:cNvPr>
            <p:cNvGrpSpPr/>
            <p:nvPr/>
          </p:nvGrpSpPr>
          <p:grpSpPr>
            <a:xfrm>
              <a:off x="847338" y="2258333"/>
              <a:ext cx="569800" cy="569800"/>
              <a:chOff x="847338" y="2258333"/>
              <a:chExt cx="569800" cy="569800"/>
            </a:xfrm>
          </p:grpSpPr>
          <p:sp>
            <p:nvSpPr>
              <p:cNvPr id="25" name="Oval 24">
                <a:extLst>
                  <a:ext uri="{FF2B5EF4-FFF2-40B4-BE49-F238E27FC236}">
                    <a16:creationId xmlns:a16="http://schemas.microsoft.com/office/drawing/2014/main" id="{AFDBCEEC-8A8E-1F49-B67C-0880D508281D}"/>
                  </a:ext>
                </a:extLst>
              </p:cNvPr>
              <p:cNvSpPr/>
              <p:nvPr/>
            </p:nvSpPr>
            <p:spPr>
              <a:xfrm>
                <a:off x="847338" y="2258333"/>
                <a:ext cx="569800" cy="5698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02ABA2-3600-CB4C-9EAC-E11E20BC3228}"/>
                  </a:ext>
                </a:extLst>
              </p:cNvPr>
              <p:cNvSpPr txBox="1"/>
              <p:nvPr/>
            </p:nvSpPr>
            <p:spPr>
              <a:xfrm>
                <a:off x="973756" y="2361306"/>
                <a:ext cx="368515" cy="338554"/>
              </a:xfrm>
              <a:prstGeom prst="rect">
                <a:avLst/>
              </a:prstGeom>
              <a:noFill/>
            </p:spPr>
            <p:txBody>
              <a:bodyPr wrap="square" rtlCol="0">
                <a:spAutoFit/>
              </a:bodyPr>
              <a:lstStyle/>
              <a:p>
                <a:r>
                  <a:rPr lang="en-US" sz="1600" b="1" dirty="0">
                    <a:solidFill>
                      <a:schemeClr val="bg1"/>
                    </a:solidFill>
                    <a:latin typeface="Segoe" panose="020B0502040200020203" pitchFamily="34" charset="77"/>
                  </a:rPr>
                  <a:t>3</a:t>
                </a:r>
              </a:p>
            </p:txBody>
          </p:sp>
        </p:grpSp>
      </p:grpSp>
      <p:pic>
        <p:nvPicPr>
          <p:cNvPr id="60" name="Picture 59">
            <a:extLst>
              <a:ext uri="{FF2B5EF4-FFF2-40B4-BE49-F238E27FC236}">
                <a16:creationId xmlns:a16="http://schemas.microsoft.com/office/drawing/2014/main" id="{1B863F15-4011-154F-A17B-40F15028CAE3}"/>
              </a:ext>
            </a:extLst>
          </p:cNvPr>
          <p:cNvPicPr>
            <a:picLocks noChangeAspect="1"/>
          </p:cNvPicPr>
          <p:nvPr/>
        </p:nvPicPr>
        <p:blipFill>
          <a:blip r:embed="rId4"/>
          <a:stretch>
            <a:fillRect/>
          </a:stretch>
        </p:blipFill>
        <p:spPr>
          <a:xfrm>
            <a:off x="749307" y="3209624"/>
            <a:ext cx="335092" cy="430833"/>
          </a:xfrm>
          <a:prstGeom prst="rect">
            <a:avLst/>
          </a:prstGeom>
        </p:spPr>
      </p:pic>
      <p:pic>
        <p:nvPicPr>
          <p:cNvPr id="62" name="Picture 61">
            <a:extLst>
              <a:ext uri="{FF2B5EF4-FFF2-40B4-BE49-F238E27FC236}">
                <a16:creationId xmlns:a16="http://schemas.microsoft.com/office/drawing/2014/main" id="{A517A939-24F7-E942-842C-79E3F1C2535F}"/>
              </a:ext>
            </a:extLst>
          </p:cNvPr>
          <p:cNvPicPr>
            <a:picLocks noChangeAspect="1"/>
          </p:cNvPicPr>
          <p:nvPr/>
        </p:nvPicPr>
        <p:blipFill>
          <a:blip r:embed="rId5"/>
          <a:stretch>
            <a:fillRect/>
          </a:stretch>
        </p:blipFill>
        <p:spPr>
          <a:xfrm>
            <a:off x="3637780" y="3209624"/>
            <a:ext cx="285249" cy="387123"/>
          </a:xfrm>
          <a:prstGeom prst="rect">
            <a:avLst/>
          </a:prstGeom>
        </p:spPr>
      </p:pic>
      <p:pic>
        <p:nvPicPr>
          <p:cNvPr id="65" name="Picture 64">
            <a:extLst>
              <a:ext uri="{FF2B5EF4-FFF2-40B4-BE49-F238E27FC236}">
                <a16:creationId xmlns:a16="http://schemas.microsoft.com/office/drawing/2014/main" id="{CFA4B8D0-A158-1D43-A87A-6712C221B13B}"/>
              </a:ext>
            </a:extLst>
          </p:cNvPr>
          <p:cNvPicPr>
            <a:picLocks noChangeAspect="1"/>
          </p:cNvPicPr>
          <p:nvPr/>
        </p:nvPicPr>
        <p:blipFill>
          <a:blip r:embed="rId6"/>
          <a:stretch>
            <a:fillRect/>
          </a:stretch>
        </p:blipFill>
        <p:spPr>
          <a:xfrm>
            <a:off x="6043801" y="3199504"/>
            <a:ext cx="447873" cy="386799"/>
          </a:xfrm>
          <a:prstGeom prst="rect">
            <a:avLst/>
          </a:prstGeom>
        </p:spPr>
      </p:pic>
      <p:sp>
        <p:nvSpPr>
          <p:cNvPr id="10" name="Oval 9">
            <a:extLst>
              <a:ext uri="{FF2B5EF4-FFF2-40B4-BE49-F238E27FC236}">
                <a16:creationId xmlns:a16="http://schemas.microsoft.com/office/drawing/2014/main" id="{7BA7951E-DE27-3F4C-BD8F-B3E3A9E1FCFA}"/>
              </a:ext>
            </a:extLst>
          </p:cNvPr>
          <p:cNvSpPr/>
          <p:nvPr/>
        </p:nvSpPr>
        <p:spPr>
          <a:xfrm>
            <a:off x="852279" y="2446908"/>
            <a:ext cx="363856" cy="363856"/>
          </a:xfrm>
          <a:prstGeom prst="ellipse">
            <a:avLst/>
          </a:prstGeom>
          <a:solidFill>
            <a:srgbClr val="2E7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AB8B650-AD80-5049-A155-F5845E0A0ECA}"/>
              </a:ext>
            </a:extLst>
          </p:cNvPr>
          <p:cNvSpPr/>
          <p:nvPr/>
        </p:nvSpPr>
        <p:spPr>
          <a:xfrm>
            <a:off x="749307" y="2343935"/>
            <a:ext cx="569800" cy="569800"/>
          </a:xfrm>
          <a:prstGeom prst="ellipse">
            <a:avLst/>
          </a:prstGeom>
          <a:solidFill>
            <a:srgbClr val="2E74B8">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C339D1C-76F3-FF4C-B4CC-B6E9091664D9}"/>
              </a:ext>
            </a:extLst>
          </p:cNvPr>
          <p:cNvGrpSpPr/>
          <p:nvPr/>
        </p:nvGrpSpPr>
        <p:grpSpPr>
          <a:xfrm>
            <a:off x="3484342" y="2343935"/>
            <a:ext cx="569800" cy="569800"/>
            <a:chOff x="926881" y="2343935"/>
            <a:chExt cx="569800" cy="569800"/>
          </a:xfrm>
        </p:grpSpPr>
        <p:sp>
          <p:nvSpPr>
            <p:cNvPr id="39" name="Oval 38">
              <a:extLst>
                <a:ext uri="{FF2B5EF4-FFF2-40B4-BE49-F238E27FC236}">
                  <a16:creationId xmlns:a16="http://schemas.microsoft.com/office/drawing/2014/main" id="{7B04E988-7DB1-6D49-9EB4-3B535D8C9698}"/>
                </a:ext>
              </a:extLst>
            </p:cNvPr>
            <p:cNvSpPr/>
            <p:nvPr/>
          </p:nvSpPr>
          <p:spPr>
            <a:xfrm>
              <a:off x="1029853" y="2446908"/>
              <a:ext cx="363856" cy="363856"/>
            </a:xfrm>
            <a:prstGeom prst="ellipse">
              <a:avLst/>
            </a:prstGeom>
            <a:solidFill>
              <a:srgbClr val="2E7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E11BD60B-7571-BC43-AA9D-7E55ECCD7D4B}"/>
                </a:ext>
              </a:extLst>
            </p:cNvPr>
            <p:cNvGrpSpPr/>
            <p:nvPr/>
          </p:nvGrpSpPr>
          <p:grpSpPr>
            <a:xfrm>
              <a:off x="926881" y="2343935"/>
              <a:ext cx="569800" cy="569800"/>
              <a:chOff x="847338" y="2258333"/>
              <a:chExt cx="569800" cy="569800"/>
            </a:xfrm>
          </p:grpSpPr>
          <p:sp>
            <p:nvSpPr>
              <p:cNvPr id="42" name="Oval 41">
                <a:extLst>
                  <a:ext uri="{FF2B5EF4-FFF2-40B4-BE49-F238E27FC236}">
                    <a16:creationId xmlns:a16="http://schemas.microsoft.com/office/drawing/2014/main" id="{A2AA153E-FF26-514F-94E5-7F5F435B5495}"/>
                  </a:ext>
                </a:extLst>
              </p:cNvPr>
              <p:cNvSpPr/>
              <p:nvPr/>
            </p:nvSpPr>
            <p:spPr>
              <a:xfrm>
                <a:off x="847338" y="2258333"/>
                <a:ext cx="569800" cy="569800"/>
              </a:xfrm>
              <a:prstGeom prst="ellipse">
                <a:avLst/>
              </a:prstGeom>
              <a:solidFill>
                <a:srgbClr val="2E74B8">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BBA5906-19A9-2548-BF1D-6DC214C87CDC}"/>
                  </a:ext>
                </a:extLst>
              </p:cNvPr>
              <p:cNvSpPr txBox="1"/>
              <p:nvPr/>
            </p:nvSpPr>
            <p:spPr>
              <a:xfrm>
                <a:off x="973756" y="2361306"/>
                <a:ext cx="368515" cy="338554"/>
              </a:xfrm>
              <a:prstGeom prst="rect">
                <a:avLst/>
              </a:prstGeom>
              <a:noFill/>
            </p:spPr>
            <p:txBody>
              <a:bodyPr wrap="square" rtlCol="0">
                <a:spAutoFit/>
              </a:bodyPr>
              <a:lstStyle/>
              <a:p>
                <a:r>
                  <a:rPr lang="en-US" sz="1600" b="1" dirty="0">
                    <a:solidFill>
                      <a:schemeClr val="bg1"/>
                    </a:solidFill>
                    <a:latin typeface="Segoe" panose="020B0502040200020203" pitchFamily="34" charset="77"/>
                  </a:rPr>
                  <a:t>2</a:t>
                </a:r>
              </a:p>
            </p:txBody>
          </p:sp>
        </p:grpSp>
      </p:grpSp>
      <p:grpSp>
        <p:nvGrpSpPr>
          <p:cNvPr id="44" name="Group 43">
            <a:extLst>
              <a:ext uri="{FF2B5EF4-FFF2-40B4-BE49-F238E27FC236}">
                <a16:creationId xmlns:a16="http://schemas.microsoft.com/office/drawing/2014/main" id="{30D91583-FCFF-8945-B024-49A50FA9BA92}"/>
              </a:ext>
            </a:extLst>
          </p:cNvPr>
          <p:cNvGrpSpPr/>
          <p:nvPr/>
        </p:nvGrpSpPr>
        <p:grpSpPr>
          <a:xfrm>
            <a:off x="6015270" y="2343935"/>
            <a:ext cx="569800" cy="569800"/>
            <a:chOff x="926881" y="2343935"/>
            <a:chExt cx="569800" cy="569800"/>
          </a:xfrm>
        </p:grpSpPr>
        <p:sp>
          <p:nvSpPr>
            <p:cNvPr id="46" name="Oval 45">
              <a:extLst>
                <a:ext uri="{FF2B5EF4-FFF2-40B4-BE49-F238E27FC236}">
                  <a16:creationId xmlns:a16="http://schemas.microsoft.com/office/drawing/2014/main" id="{908BEA62-6818-A341-A174-6EA40F3D14B6}"/>
                </a:ext>
              </a:extLst>
            </p:cNvPr>
            <p:cNvSpPr/>
            <p:nvPr/>
          </p:nvSpPr>
          <p:spPr>
            <a:xfrm>
              <a:off x="1029853" y="2446908"/>
              <a:ext cx="363856" cy="363856"/>
            </a:xfrm>
            <a:prstGeom prst="ellipse">
              <a:avLst/>
            </a:prstGeom>
            <a:solidFill>
              <a:srgbClr val="2E7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3F53A847-F4D9-5444-8962-D60866C00DDF}"/>
                </a:ext>
              </a:extLst>
            </p:cNvPr>
            <p:cNvGrpSpPr/>
            <p:nvPr/>
          </p:nvGrpSpPr>
          <p:grpSpPr>
            <a:xfrm>
              <a:off x="926881" y="2343935"/>
              <a:ext cx="569800" cy="569800"/>
              <a:chOff x="847338" y="2258333"/>
              <a:chExt cx="569800" cy="569800"/>
            </a:xfrm>
          </p:grpSpPr>
          <p:sp>
            <p:nvSpPr>
              <p:cNvPr id="51" name="Oval 50">
                <a:extLst>
                  <a:ext uri="{FF2B5EF4-FFF2-40B4-BE49-F238E27FC236}">
                    <a16:creationId xmlns:a16="http://schemas.microsoft.com/office/drawing/2014/main" id="{87AB63B1-32C6-F24B-975B-61155D7534B1}"/>
                  </a:ext>
                </a:extLst>
              </p:cNvPr>
              <p:cNvSpPr/>
              <p:nvPr/>
            </p:nvSpPr>
            <p:spPr>
              <a:xfrm>
                <a:off x="847338" y="2258333"/>
                <a:ext cx="569800" cy="569800"/>
              </a:xfrm>
              <a:prstGeom prst="ellipse">
                <a:avLst/>
              </a:prstGeom>
              <a:solidFill>
                <a:srgbClr val="2E74B8">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61AE565-5FB3-9B43-B1B6-F82F569F27FB}"/>
                  </a:ext>
                </a:extLst>
              </p:cNvPr>
              <p:cNvSpPr txBox="1"/>
              <p:nvPr/>
            </p:nvSpPr>
            <p:spPr>
              <a:xfrm>
                <a:off x="973756" y="2361306"/>
                <a:ext cx="368515" cy="338554"/>
              </a:xfrm>
              <a:prstGeom prst="rect">
                <a:avLst/>
              </a:prstGeom>
              <a:noFill/>
            </p:spPr>
            <p:txBody>
              <a:bodyPr wrap="square" rtlCol="0">
                <a:spAutoFit/>
              </a:bodyPr>
              <a:lstStyle/>
              <a:p>
                <a:r>
                  <a:rPr lang="en-US" sz="1600" b="1" dirty="0">
                    <a:solidFill>
                      <a:schemeClr val="bg1"/>
                    </a:solidFill>
                    <a:latin typeface="Segoe" panose="020B0502040200020203" pitchFamily="34" charset="77"/>
                  </a:rPr>
                  <a:t>3</a:t>
                </a:r>
              </a:p>
            </p:txBody>
          </p:sp>
        </p:grpSp>
      </p:grpSp>
      <p:sp>
        <p:nvSpPr>
          <p:cNvPr id="57" name="TextBox 56">
            <a:extLst>
              <a:ext uri="{FF2B5EF4-FFF2-40B4-BE49-F238E27FC236}">
                <a16:creationId xmlns:a16="http://schemas.microsoft.com/office/drawing/2014/main" id="{BC538EF0-C049-B442-8BC6-982E9399F03A}"/>
              </a:ext>
            </a:extLst>
          </p:cNvPr>
          <p:cNvSpPr txBox="1"/>
          <p:nvPr/>
        </p:nvSpPr>
        <p:spPr>
          <a:xfrm>
            <a:off x="875725" y="2446908"/>
            <a:ext cx="368515" cy="338554"/>
          </a:xfrm>
          <a:prstGeom prst="rect">
            <a:avLst/>
          </a:prstGeom>
          <a:noFill/>
        </p:spPr>
        <p:txBody>
          <a:bodyPr wrap="square" rtlCol="0">
            <a:spAutoFit/>
          </a:bodyPr>
          <a:lstStyle/>
          <a:p>
            <a:r>
              <a:rPr lang="en-US" sz="1600" b="1" dirty="0">
                <a:solidFill>
                  <a:schemeClr val="bg1"/>
                </a:solidFill>
                <a:latin typeface="Segoe" panose="020B0502040200020203" pitchFamily="34" charset="77"/>
              </a:rPr>
              <a:t>1</a:t>
            </a:r>
          </a:p>
        </p:txBody>
      </p:sp>
      <p:pic>
        <p:nvPicPr>
          <p:cNvPr id="83" name="Picture 82">
            <a:extLst>
              <a:ext uri="{FF2B5EF4-FFF2-40B4-BE49-F238E27FC236}">
                <a16:creationId xmlns:a16="http://schemas.microsoft.com/office/drawing/2014/main" id="{5B180D04-B249-414D-A495-C7D8B45D9DD8}"/>
              </a:ext>
            </a:extLst>
          </p:cNvPr>
          <p:cNvPicPr>
            <a:picLocks noChangeAspect="1"/>
          </p:cNvPicPr>
          <p:nvPr/>
        </p:nvPicPr>
        <p:blipFill>
          <a:blip r:embed="rId7"/>
          <a:stretch>
            <a:fillRect/>
          </a:stretch>
        </p:blipFill>
        <p:spPr>
          <a:xfrm>
            <a:off x="601918" y="5850994"/>
            <a:ext cx="1808774" cy="262272"/>
          </a:xfrm>
          <a:prstGeom prst="rect">
            <a:avLst/>
          </a:prstGeom>
        </p:spPr>
      </p:pic>
      <p:pic>
        <p:nvPicPr>
          <p:cNvPr id="85" name="Picture 84">
            <a:extLst>
              <a:ext uri="{FF2B5EF4-FFF2-40B4-BE49-F238E27FC236}">
                <a16:creationId xmlns:a16="http://schemas.microsoft.com/office/drawing/2014/main" id="{DD89EAB1-E3D4-2443-8B9F-A730178C7988}"/>
              </a:ext>
            </a:extLst>
          </p:cNvPr>
          <p:cNvPicPr>
            <a:picLocks noChangeAspect="1"/>
          </p:cNvPicPr>
          <p:nvPr/>
        </p:nvPicPr>
        <p:blipFill>
          <a:blip r:embed="rId8"/>
          <a:stretch>
            <a:fillRect/>
          </a:stretch>
        </p:blipFill>
        <p:spPr>
          <a:xfrm>
            <a:off x="601918" y="415699"/>
            <a:ext cx="2394759" cy="378404"/>
          </a:xfrm>
          <a:prstGeom prst="rect">
            <a:avLst/>
          </a:prstGeom>
        </p:spPr>
      </p:pic>
    </p:spTree>
    <p:extLst>
      <p:ext uri="{BB962C8B-B14F-4D97-AF65-F5344CB8AC3E}">
        <p14:creationId xmlns:p14="http://schemas.microsoft.com/office/powerpoint/2010/main" val="194365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CB0FFA-A047-4441-A823-D9E478C41877}"/>
              </a:ext>
            </a:extLst>
          </p:cNvPr>
          <p:cNvPicPr>
            <a:picLocks noChangeAspect="1"/>
          </p:cNvPicPr>
          <p:nvPr/>
        </p:nvPicPr>
        <p:blipFill rotWithShape="1">
          <a:blip r:embed="rId2"/>
          <a:srcRect l="17536" t="3884" b="17426"/>
          <a:stretch/>
        </p:blipFill>
        <p:spPr>
          <a:xfrm>
            <a:off x="0" y="0"/>
            <a:ext cx="11052501" cy="6858000"/>
          </a:xfrm>
          <a:prstGeom prst="rect">
            <a:avLst/>
          </a:prstGeom>
        </p:spPr>
      </p:pic>
      <p:pic>
        <p:nvPicPr>
          <p:cNvPr id="6" name="Picture 5">
            <a:extLst>
              <a:ext uri="{FF2B5EF4-FFF2-40B4-BE49-F238E27FC236}">
                <a16:creationId xmlns:a16="http://schemas.microsoft.com/office/drawing/2014/main" id="{E35849E9-D3B8-4C4A-8DF0-662155D97440}"/>
              </a:ext>
            </a:extLst>
          </p:cNvPr>
          <p:cNvPicPr>
            <a:picLocks noChangeAspect="1"/>
          </p:cNvPicPr>
          <p:nvPr/>
        </p:nvPicPr>
        <p:blipFill>
          <a:blip r:embed="rId3"/>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C241B83-2A2E-B649-BE86-9C20A98C52BF}"/>
              </a:ext>
            </a:extLst>
          </p:cNvPr>
          <p:cNvPicPr>
            <a:picLocks noChangeAspect="1"/>
          </p:cNvPicPr>
          <p:nvPr/>
        </p:nvPicPr>
        <p:blipFill>
          <a:blip r:embed="rId4"/>
          <a:stretch>
            <a:fillRect/>
          </a:stretch>
        </p:blipFill>
        <p:spPr>
          <a:xfrm>
            <a:off x="601918" y="5862711"/>
            <a:ext cx="1808773" cy="253863"/>
          </a:xfrm>
          <a:prstGeom prst="rect">
            <a:avLst/>
          </a:prstGeom>
        </p:spPr>
      </p:pic>
      <p:sp>
        <p:nvSpPr>
          <p:cNvPr id="8" name="TextBox 7">
            <a:extLst>
              <a:ext uri="{FF2B5EF4-FFF2-40B4-BE49-F238E27FC236}">
                <a16:creationId xmlns:a16="http://schemas.microsoft.com/office/drawing/2014/main" id="{EEFDB58C-E5DD-DB47-9A60-F15E3CF6937B}"/>
              </a:ext>
            </a:extLst>
          </p:cNvPr>
          <p:cNvSpPr txBox="1"/>
          <p:nvPr/>
        </p:nvSpPr>
        <p:spPr>
          <a:xfrm>
            <a:off x="8350016" y="3630990"/>
            <a:ext cx="3374642" cy="1323439"/>
          </a:xfrm>
          <a:prstGeom prst="rect">
            <a:avLst/>
          </a:prstGeom>
          <a:noFill/>
        </p:spPr>
        <p:txBody>
          <a:bodyPr wrap="none" rtlCol="0">
            <a:spAutoFit/>
          </a:bodyPr>
          <a:lstStyle/>
          <a:p>
            <a:r>
              <a:rPr lang="en-US" sz="4000" b="1" dirty="0">
                <a:solidFill>
                  <a:srgbClr val="2E74B8"/>
                </a:solidFill>
                <a:latin typeface="Segoe" panose="020B0502040200020203" pitchFamily="34" charset="77"/>
              </a:rPr>
              <a:t>SUCCESSFUL</a:t>
            </a:r>
          </a:p>
          <a:p>
            <a:r>
              <a:rPr lang="en-US" sz="4000" dirty="0">
                <a:solidFill>
                  <a:srgbClr val="2E74B8"/>
                </a:solidFill>
                <a:latin typeface="Segoe" panose="020B0502040200020203" pitchFamily="34" charset="77"/>
              </a:rPr>
              <a:t>CASE STUDIES</a:t>
            </a:r>
          </a:p>
        </p:txBody>
      </p:sp>
      <p:pic>
        <p:nvPicPr>
          <p:cNvPr id="12" name="Picture 11">
            <a:extLst>
              <a:ext uri="{FF2B5EF4-FFF2-40B4-BE49-F238E27FC236}">
                <a16:creationId xmlns:a16="http://schemas.microsoft.com/office/drawing/2014/main" id="{A933697F-0F95-704F-A388-1AF54EA5810A}"/>
              </a:ext>
            </a:extLst>
          </p:cNvPr>
          <p:cNvPicPr>
            <a:picLocks noChangeAspect="1"/>
          </p:cNvPicPr>
          <p:nvPr/>
        </p:nvPicPr>
        <p:blipFill>
          <a:blip r:embed="rId5"/>
          <a:stretch>
            <a:fillRect/>
          </a:stretch>
        </p:blipFill>
        <p:spPr>
          <a:xfrm>
            <a:off x="-3223164" y="419391"/>
            <a:ext cx="2390791" cy="371542"/>
          </a:xfrm>
          <a:prstGeom prst="rect">
            <a:avLst/>
          </a:prstGeom>
        </p:spPr>
      </p:pic>
      <p:pic>
        <p:nvPicPr>
          <p:cNvPr id="14" name="Picture 13">
            <a:extLst>
              <a:ext uri="{FF2B5EF4-FFF2-40B4-BE49-F238E27FC236}">
                <a16:creationId xmlns:a16="http://schemas.microsoft.com/office/drawing/2014/main" id="{3819A34E-850A-854B-A152-2F0D13090E5C}"/>
              </a:ext>
            </a:extLst>
          </p:cNvPr>
          <p:cNvPicPr>
            <a:picLocks noChangeAspect="1"/>
          </p:cNvPicPr>
          <p:nvPr/>
        </p:nvPicPr>
        <p:blipFill>
          <a:blip r:embed="rId6"/>
          <a:stretch>
            <a:fillRect/>
          </a:stretch>
        </p:blipFill>
        <p:spPr>
          <a:xfrm>
            <a:off x="601918" y="415699"/>
            <a:ext cx="2394759" cy="378404"/>
          </a:xfrm>
          <a:prstGeom prst="rect">
            <a:avLst/>
          </a:prstGeom>
        </p:spPr>
      </p:pic>
    </p:spTree>
    <p:extLst>
      <p:ext uri="{BB962C8B-B14F-4D97-AF65-F5344CB8AC3E}">
        <p14:creationId xmlns:p14="http://schemas.microsoft.com/office/powerpoint/2010/main" val="133030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7E7D581-DE87-D14B-ABBD-F7F7F61BE9E6}"/>
              </a:ext>
            </a:extLst>
          </p:cNvPr>
          <p:cNvPicPr>
            <a:picLocks noChangeAspect="1"/>
          </p:cNvPicPr>
          <p:nvPr/>
        </p:nvPicPr>
        <p:blipFill rotWithShape="1">
          <a:blip r:embed="rId2"/>
          <a:srcRect l="48090"/>
          <a:stretch/>
        </p:blipFill>
        <p:spPr>
          <a:xfrm>
            <a:off x="0" y="0"/>
            <a:ext cx="5933554" cy="6094299"/>
          </a:xfrm>
          <a:prstGeom prst="rect">
            <a:avLst/>
          </a:prstGeom>
        </p:spPr>
      </p:pic>
      <p:pic>
        <p:nvPicPr>
          <p:cNvPr id="4" name="Picture 3">
            <a:extLst>
              <a:ext uri="{FF2B5EF4-FFF2-40B4-BE49-F238E27FC236}">
                <a16:creationId xmlns:a16="http://schemas.microsoft.com/office/drawing/2014/main" id="{235BE47F-014A-6847-ADE5-BAC48E32217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5EA44B5-CA96-CC40-B8DA-CE1058143770}"/>
              </a:ext>
            </a:extLst>
          </p:cNvPr>
          <p:cNvSpPr txBox="1"/>
          <p:nvPr/>
        </p:nvSpPr>
        <p:spPr>
          <a:xfrm>
            <a:off x="4376371" y="1210587"/>
            <a:ext cx="1669047" cy="830997"/>
          </a:xfrm>
          <a:prstGeom prst="rect">
            <a:avLst/>
          </a:prstGeom>
          <a:noFill/>
        </p:spPr>
        <p:txBody>
          <a:bodyPr wrap="none" rtlCol="0">
            <a:spAutoFit/>
          </a:bodyPr>
          <a:lstStyle/>
          <a:p>
            <a:r>
              <a:rPr lang="en-US" sz="4800" b="1" dirty="0">
                <a:latin typeface="Segoe" panose="020B0502040200020203" pitchFamily="34" charset="77"/>
              </a:rPr>
              <a:t>&gt;30x</a:t>
            </a:r>
          </a:p>
        </p:txBody>
      </p:sp>
      <p:sp>
        <p:nvSpPr>
          <p:cNvPr id="12" name="TextBox 11">
            <a:extLst>
              <a:ext uri="{FF2B5EF4-FFF2-40B4-BE49-F238E27FC236}">
                <a16:creationId xmlns:a16="http://schemas.microsoft.com/office/drawing/2014/main" id="{01B2B15E-889B-D44C-9B5E-28E09C262E77}"/>
              </a:ext>
            </a:extLst>
          </p:cNvPr>
          <p:cNvSpPr txBox="1"/>
          <p:nvPr/>
        </p:nvSpPr>
        <p:spPr>
          <a:xfrm>
            <a:off x="4880562" y="1006060"/>
            <a:ext cx="1449115" cy="307777"/>
          </a:xfrm>
          <a:prstGeom prst="rect">
            <a:avLst/>
          </a:prstGeom>
          <a:noFill/>
        </p:spPr>
        <p:txBody>
          <a:bodyPr wrap="none" rtlCol="0">
            <a:spAutoFit/>
          </a:bodyPr>
          <a:lstStyle/>
          <a:p>
            <a:r>
              <a:rPr lang="en-US" sz="1400" dirty="0">
                <a:solidFill>
                  <a:schemeClr val="bg1">
                    <a:lumMod val="50000"/>
                  </a:schemeClr>
                </a:solidFill>
                <a:latin typeface="Segoe" panose="020B0502040200020203" pitchFamily="34" charset="77"/>
              </a:rPr>
              <a:t>Increased Traffic</a:t>
            </a:r>
          </a:p>
        </p:txBody>
      </p:sp>
      <p:sp>
        <p:nvSpPr>
          <p:cNvPr id="13" name="TextBox 12">
            <a:extLst>
              <a:ext uri="{FF2B5EF4-FFF2-40B4-BE49-F238E27FC236}">
                <a16:creationId xmlns:a16="http://schemas.microsoft.com/office/drawing/2014/main" id="{2B9BB09E-4055-0445-8D29-CD96A0FBF818}"/>
              </a:ext>
            </a:extLst>
          </p:cNvPr>
          <p:cNvSpPr txBox="1"/>
          <p:nvPr/>
        </p:nvSpPr>
        <p:spPr>
          <a:xfrm>
            <a:off x="4269700" y="2401501"/>
            <a:ext cx="1700337" cy="307777"/>
          </a:xfrm>
          <a:prstGeom prst="rect">
            <a:avLst/>
          </a:prstGeom>
          <a:noFill/>
        </p:spPr>
        <p:txBody>
          <a:bodyPr wrap="none" rtlCol="0">
            <a:spAutoFit/>
          </a:bodyPr>
          <a:lstStyle/>
          <a:p>
            <a:r>
              <a:rPr lang="en-US" sz="1400" dirty="0">
                <a:solidFill>
                  <a:schemeClr val="bg1">
                    <a:lumMod val="50000"/>
                  </a:schemeClr>
                </a:solidFill>
                <a:latin typeface="Segoe" panose="020B0502040200020203" pitchFamily="34" charset="77"/>
              </a:rPr>
              <a:t>Increased Bookings</a:t>
            </a:r>
          </a:p>
        </p:txBody>
      </p:sp>
      <p:sp>
        <p:nvSpPr>
          <p:cNvPr id="14" name="TextBox 13">
            <a:extLst>
              <a:ext uri="{FF2B5EF4-FFF2-40B4-BE49-F238E27FC236}">
                <a16:creationId xmlns:a16="http://schemas.microsoft.com/office/drawing/2014/main" id="{1CC97E7F-1599-DF4D-B618-79E2B4C1FEE9}"/>
              </a:ext>
            </a:extLst>
          </p:cNvPr>
          <p:cNvSpPr txBox="1"/>
          <p:nvPr/>
        </p:nvSpPr>
        <p:spPr>
          <a:xfrm>
            <a:off x="2862350" y="3601368"/>
            <a:ext cx="468269" cy="307777"/>
          </a:xfrm>
          <a:prstGeom prst="rect">
            <a:avLst/>
          </a:prstGeom>
          <a:noFill/>
        </p:spPr>
        <p:txBody>
          <a:bodyPr wrap="none" rtlCol="0">
            <a:spAutoFit/>
          </a:bodyPr>
          <a:lstStyle/>
          <a:p>
            <a:pPr algn="r"/>
            <a:r>
              <a:rPr lang="en-US" sz="1400" dirty="0">
                <a:solidFill>
                  <a:schemeClr val="bg1">
                    <a:lumMod val="50000"/>
                  </a:schemeClr>
                </a:solidFill>
                <a:latin typeface="Segoe" panose="020B0502040200020203" pitchFamily="34" charset="77"/>
              </a:rPr>
              <a:t>ROI</a:t>
            </a:r>
          </a:p>
        </p:txBody>
      </p:sp>
      <p:sp>
        <p:nvSpPr>
          <p:cNvPr id="15" name="TextBox 14">
            <a:extLst>
              <a:ext uri="{FF2B5EF4-FFF2-40B4-BE49-F238E27FC236}">
                <a16:creationId xmlns:a16="http://schemas.microsoft.com/office/drawing/2014/main" id="{8B1208A8-8F16-1644-8C4D-B82E9169C652}"/>
              </a:ext>
            </a:extLst>
          </p:cNvPr>
          <p:cNvSpPr txBox="1"/>
          <p:nvPr/>
        </p:nvSpPr>
        <p:spPr>
          <a:xfrm>
            <a:off x="3806553" y="2630456"/>
            <a:ext cx="1669047" cy="830997"/>
          </a:xfrm>
          <a:prstGeom prst="rect">
            <a:avLst/>
          </a:prstGeom>
          <a:noFill/>
        </p:spPr>
        <p:txBody>
          <a:bodyPr wrap="none" rtlCol="0">
            <a:spAutoFit/>
          </a:bodyPr>
          <a:lstStyle/>
          <a:p>
            <a:r>
              <a:rPr lang="en-US" sz="4800" b="1" dirty="0">
                <a:latin typeface="Segoe" panose="020B0502040200020203" pitchFamily="34" charset="77"/>
              </a:rPr>
              <a:t>&gt;30x</a:t>
            </a:r>
          </a:p>
        </p:txBody>
      </p:sp>
      <p:sp>
        <p:nvSpPr>
          <p:cNvPr id="16" name="TextBox 15">
            <a:extLst>
              <a:ext uri="{FF2B5EF4-FFF2-40B4-BE49-F238E27FC236}">
                <a16:creationId xmlns:a16="http://schemas.microsoft.com/office/drawing/2014/main" id="{640AFCE5-6009-9242-A6BE-59FEAA229F5C}"/>
              </a:ext>
            </a:extLst>
          </p:cNvPr>
          <p:cNvSpPr txBox="1"/>
          <p:nvPr/>
        </p:nvSpPr>
        <p:spPr>
          <a:xfrm>
            <a:off x="2382345" y="3792882"/>
            <a:ext cx="1669047" cy="830997"/>
          </a:xfrm>
          <a:prstGeom prst="rect">
            <a:avLst/>
          </a:prstGeom>
          <a:noFill/>
        </p:spPr>
        <p:txBody>
          <a:bodyPr wrap="none" rtlCol="0">
            <a:spAutoFit/>
          </a:bodyPr>
          <a:lstStyle/>
          <a:p>
            <a:r>
              <a:rPr lang="en-US" sz="4800" b="1" dirty="0">
                <a:latin typeface="Segoe" panose="020B0502040200020203" pitchFamily="34" charset="77"/>
              </a:rPr>
              <a:t>&gt;11x</a:t>
            </a:r>
          </a:p>
        </p:txBody>
      </p:sp>
      <p:sp>
        <p:nvSpPr>
          <p:cNvPr id="17" name="TextBox 16">
            <a:extLst>
              <a:ext uri="{FF2B5EF4-FFF2-40B4-BE49-F238E27FC236}">
                <a16:creationId xmlns:a16="http://schemas.microsoft.com/office/drawing/2014/main" id="{2A54887D-011C-7148-8095-606C7E231C81}"/>
              </a:ext>
            </a:extLst>
          </p:cNvPr>
          <p:cNvSpPr txBox="1"/>
          <p:nvPr/>
        </p:nvSpPr>
        <p:spPr>
          <a:xfrm>
            <a:off x="6714373" y="2295587"/>
            <a:ext cx="4570251" cy="954107"/>
          </a:xfrm>
          <a:prstGeom prst="rect">
            <a:avLst/>
          </a:prstGeom>
          <a:noFill/>
        </p:spPr>
        <p:txBody>
          <a:bodyPr wrap="square" rtlCol="0">
            <a:spAutoFit/>
          </a:bodyPr>
          <a:lstStyle/>
          <a:p>
            <a:r>
              <a:rPr lang="en-US" sz="2800" b="1" dirty="0">
                <a:solidFill>
                  <a:srgbClr val="2E74B8"/>
                </a:solidFill>
                <a:latin typeface="Segoe" panose="020B0502040200020203" pitchFamily="34" charset="77"/>
              </a:rPr>
              <a:t>A 4-Stars Chain Hotel in</a:t>
            </a:r>
          </a:p>
          <a:p>
            <a:r>
              <a:rPr lang="en-US" sz="2800" b="1" dirty="0">
                <a:solidFill>
                  <a:srgbClr val="2E74B8"/>
                </a:solidFill>
                <a:latin typeface="Segoe" panose="020B0502040200020203" pitchFamily="34" charset="77"/>
              </a:rPr>
              <a:t>Paris, France</a:t>
            </a:r>
          </a:p>
        </p:txBody>
      </p:sp>
      <p:sp>
        <p:nvSpPr>
          <p:cNvPr id="18" name="TextBox 17">
            <a:extLst>
              <a:ext uri="{FF2B5EF4-FFF2-40B4-BE49-F238E27FC236}">
                <a16:creationId xmlns:a16="http://schemas.microsoft.com/office/drawing/2014/main" id="{59992FD2-A173-494E-BC86-0A1B5F2F651E}"/>
              </a:ext>
            </a:extLst>
          </p:cNvPr>
          <p:cNvSpPr txBox="1"/>
          <p:nvPr/>
        </p:nvSpPr>
        <p:spPr>
          <a:xfrm>
            <a:off x="6714373" y="3435975"/>
            <a:ext cx="4512299" cy="1569660"/>
          </a:xfrm>
          <a:prstGeom prst="rect">
            <a:avLst/>
          </a:prstGeom>
          <a:noFill/>
        </p:spPr>
        <p:txBody>
          <a:bodyPr wrap="square" rtlCol="0">
            <a:spAutoFit/>
          </a:bodyPr>
          <a:lstStyle/>
          <a:p>
            <a:r>
              <a:rPr lang="en-US" sz="1600" u="sng" dirty="0">
                <a:latin typeface="Segoe" panose="020B0502040200020203" pitchFamily="34" charset="77"/>
              </a:rPr>
              <a:t>Story:</a:t>
            </a:r>
            <a:br>
              <a:rPr lang="en-US" sz="1600" dirty="0">
                <a:latin typeface="Segoe" panose="020B0502040200020203" pitchFamily="34" charset="77"/>
              </a:rPr>
            </a:br>
            <a:r>
              <a:rPr lang="en-US" sz="1600" b="1" dirty="0">
                <a:latin typeface="Segoe" panose="020B0502040200020203" pitchFamily="34" charset="77"/>
              </a:rPr>
              <a:t>This 4-star hotel was struggling with low visibility despite its excellent ratings and offerings. Things took a different turn after it invested in a sponsored listing, taking the 1</a:t>
            </a:r>
            <a:r>
              <a:rPr lang="en-US" sz="1600" b="1" baseline="30000" dirty="0">
                <a:latin typeface="Segoe" panose="020B0502040200020203" pitchFamily="34" charset="77"/>
              </a:rPr>
              <a:t>st</a:t>
            </a:r>
            <a:r>
              <a:rPr lang="en-US" sz="1600" b="1" dirty="0">
                <a:latin typeface="Segoe" panose="020B0502040200020203" pitchFamily="34" charset="77"/>
              </a:rPr>
              <a:t> spot for Paris hotel searches.</a:t>
            </a:r>
          </a:p>
        </p:txBody>
      </p:sp>
      <p:grpSp>
        <p:nvGrpSpPr>
          <p:cNvPr id="3" name="Group 2">
            <a:extLst>
              <a:ext uri="{FF2B5EF4-FFF2-40B4-BE49-F238E27FC236}">
                <a16:creationId xmlns:a16="http://schemas.microsoft.com/office/drawing/2014/main" id="{E235F571-9026-4E47-8DB2-D4DB3C100ECD}"/>
              </a:ext>
            </a:extLst>
          </p:cNvPr>
          <p:cNvGrpSpPr/>
          <p:nvPr/>
        </p:nvGrpSpPr>
        <p:grpSpPr>
          <a:xfrm>
            <a:off x="3894772" y="1060143"/>
            <a:ext cx="557181" cy="557181"/>
            <a:chOff x="3894772" y="1060143"/>
            <a:chExt cx="557181" cy="557181"/>
          </a:xfrm>
        </p:grpSpPr>
        <p:sp>
          <p:nvSpPr>
            <p:cNvPr id="20" name="Oval 19">
              <a:extLst>
                <a:ext uri="{FF2B5EF4-FFF2-40B4-BE49-F238E27FC236}">
                  <a16:creationId xmlns:a16="http://schemas.microsoft.com/office/drawing/2014/main" id="{759DDBAF-3216-774C-8D3D-CEAE09A79233}"/>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A6A369-AD81-584D-AA9A-2B580B6FBAFA}"/>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8EC66F3-07CF-8548-8A94-231119EC026C}"/>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B6D7952C-4221-624A-9F4A-91989F7DD82A}"/>
              </a:ext>
            </a:extLst>
          </p:cNvPr>
          <p:cNvGrpSpPr/>
          <p:nvPr/>
        </p:nvGrpSpPr>
        <p:grpSpPr>
          <a:xfrm>
            <a:off x="3093261" y="2606721"/>
            <a:ext cx="557181" cy="557181"/>
            <a:chOff x="3894772" y="1060143"/>
            <a:chExt cx="557181" cy="557181"/>
          </a:xfrm>
        </p:grpSpPr>
        <p:sp>
          <p:nvSpPr>
            <p:cNvPr id="74" name="Oval 73">
              <a:extLst>
                <a:ext uri="{FF2B5EF4-FFF2-40B4-BE49-F238E27FC236}">
                  <a16:creationId xmlns:a16="http://schemas.microsoft.com/office/drawing/2014/main" id="{10BE91D9-54C7-A44F-91E0-97FAA2472ED7}"/>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4A1C149-3B35-F24F-8B71-AF76F028B285}"/>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41D874-9C75-444A-9BB7-DB936950115D}"/>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76">
            <a:extLst>
              <a:ext uri="{FF2B5EF4-FFF2-40B4-BE49-F238E27FC236}">
                <a16:creationId xmlns:a16="http://schemas.microsoft.com/office/drawing/2014/main" id="{0FCF378D-4C87-DF4D-8EEF-0B20876B430F}"/>
              </a:ext>
            </a:extLst>
          </p:cNvPr>
          <p:cNvGrpSpPr/>
          <p:nvPr/>
        </p:nvGrpSpPr>
        <p:grpSpPr>
          <a:xfrm>
            <a:off x="1772461" y="3825921"/>
            <a:ext cx="557181" cy="557181"/>
            <a:chOff x="3894772" y="1060143"/>
            <a:chExt cx="557181" cy="557181"/>
          </a:xfrm>
        </p:grpSpPr>
        <p:sp>
          <p:nvSpPr>
            <p:cNvPr id="78" name="Oval 77">
              <a:extLst>
                <a:ext uri="{FF2B5EF4-FFF2-40B4-BE49-F238E27FC236}">
                  <a16:creationId xmlns:a16="http://schemas.microsoft.com/office/drawing/2014/main" id="{59022A13-8CBD-F741-A7D4-5FB67C8676D1}"/>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5F94F10-7366-4146-BCEC-171EEB6BC946}"/>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F81BDEB-2F94-0D40-9EC8-DFCD49C14257}"/>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1" name="Picture 80">
            <a:extLst>
              <a:ext uri="{FF2B5EF4-FFF2-40B4-BE49-F238E27FC236}">
                <a16:creationId xmlns:a16="http://schemas.microsoft.com/office/drawing/2014/main" id="{3BEC9E10-77EA-8746-B579-FE2A9309F3CF}"/>
              </a:ext>
            </a:extLst>
          </p:cNvPr>
          <p:cNvPicPr>
            <a:picLocks noChangeAspect="1"/>
          </p:cNvPicPr>
          <p:nvPr/>
        </p:nvPicPr>
        <p:blipFill>
          <a:blip r:embed="rId4"/>
          <a:stretch>
            <a:fillRect/>
          </a:stretch>
        </p:blipFill>
        <p:spPr>
          <a:xfrm>
            <a:off x="601918" y="5850994"/>
            <a:ext cx="1808774" cy="262272"/>
          </a:xfrm>
          <a:prstGeom prst="rect">
            <a:avLst/>
          </a:prstGeom>
        </p:spPr>
      </p:pic>
      <p:pic>
        <p:nvPicPr>
          <p:cNvPr id="85" name="Picture 84">
            <a:extLst>
              <a:ext uri="{FF2B5EF4-FFF2-40B4-BE49-F238E27FC236}">
                <a16:creationId xmlns:a16="http://schemas.microsoft.com/office/drawing/2014/main" id="{A61931CE-9B67-BA4E-9F46-18CC2442C710}"/>
              </a:ext>
            </a:extLst>
          </p:cNvPr>
          <p:cNvPicPr>
            <a:picLocks noChangeAspect="1"/>
          </p:cNvPicPr>
          <p:nvPr/>
        </p:nvPicPr>
        <p:blipFill>
          <a:blip r:embed="rId5"/>
          <a:stretch>
            <a:fillRect/>
          </a:stretch>
        </p:blipFill>
        <p:spPr>
          <a:xfrm>
            <a:off x="602216" y="414890"/>
            <a:ext cx="2394461" cy="379213"/>
          </a:xfrm>
          <a:prstGeom prst="rect">
            <a:avLst/>
          </a:prstGeom>
        </p:spPr>
      </p:pic>
    </p:spTree>
    <p:extLst>
      <p:ext uri="{BB962C8B-B14F-4D97-AF65-F5344CB8AC3E}">
        <p14:creationId xmlns:p14="http://schemas.microsoft.com/office/powerpoint/2010/main" val="148610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270F8-4681-6049-98B4-0D842966BA58}"/>
              </a:ext>
            </a:extLst>
          </p:cNvPr>
          <p:cNvPicPr>
            <a:picLocks noChangeAspect="1"/>
          </p:cNvPicPr>
          <p:nvPr/>
        </p:nvPicPr>
        <p:blipFill rotWithShape="1">
          <a:blip r:embed="rId2"/>
          <a:srcRect l="48090"/>
          <a:stretch/>
        </p:blipFill>
        <p:spPr>
          <a:xfrm>
            <a:off x="0" y="0"/>
            <a:ext cx="5933554" cy="6094299"/>
          </a:xfrm>
          <a:prstGeom prst="rect">
            <a:avLst/>
          </a:prstGeom>
        </p:spPr>
      </p:pic>
      <p:pic>
        <p:nvPicPr>
          <p:cNvPr id="28" name="Picture 27">
            <a:extLst>
              <a:ext uri="{FF2B5EF4-FFF2-40B4-BE49-F238E27FC236}">
                <a16:creationId xmlns:a16="http://schemas.microsoft.com/office/drawing/2014/main" id="{FDB379AC-BC64-C34B-98E1-7CBC836AF4C1}"/>
              </a:ext>
            </a:extLst>
          </p:cNvPr>
          <p:cNvPicPr>
            <a:picLocks noChangeAspect="1"/>
          </p:cNvPicPr>
          <p:nvPr/>
        </p:nvPicPr>
        <p:blipFill>
          <a:blip r:embed="rId3"/>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BBDBCD9F-DD3C-8742-8792-D5FB27B16AE4}"/>
              </a:ext>
            </a:extLst>
          </p:cNvPr>
          <p:cNvSpPr txBox="1"/>
          <p:nvPr/>
        </p:nvSpPr>
        <p:spPr>
          <a:xfrm>
            <a:off x="4521338" y="1200088"/>
            <a:ext cx="2135521" cy="830997"/>
          </a:xfrm>
          <a:prstGeom prst="rect">
            <a:avLst/>
          </a:prstGeom>
          <a:noFill/>
        </p:spPr>
        <p:txBody>
          <a:bodyPr wrap="none" rtlCol="0">
            <a:spAutoFit/>
          </a:bodyPr>
          <a:lstStyle/>
          <a:p>
            <a:r>
              <a:rPr lang="en-US" sz="4800" b="1" dirty="0">
                <a:latin typeface="Segoe" panose="020B0502040200020203" pitchFamily="34" charset="77"/>
              </a:rPr>
              <a:t>1200%</a:t>
            </a:r>
          </a:p>
        </p:txBody>
      </p:sp>
      <p:sp>
        <p:nvSpPr>
          <p:cNvPr id="23" name="TextBox 22">
            <a:extLst>
              <a:ext uri="{FF2B5EF4-FFF2-40B4-BE49-F238E27FC236}">
                <a16:creationId xmlns:a16="http://schemas.microsoft.com/office/drawing/2014/main" id="{CB7EFB60-FA8D-0D46-B01D-0A84D797A204}"/>
              </a:ext>
            </a:extLst>
          </p:cNvPr>
          <p:cNvSpPr txBox="1"/>
          <p:nvPr/>
        </p:nvSpPr>
        <p:spPr>
          <a:xfrm>
            <a:off x="4605353" y="964346"/>
            <a:ext cx="1449115" cy="307777"/>
          </a:xfrm>
          <a:prstGeom prst="rect">
            <a:avLst/>
          </a:prstGeom>
          <a:noFill/>
        </p:spPr>
        <p:txBody>
          <a:bodyPr wrap="none" rtlCol="0">
            <a:spAutoFit/>
          </a:bodyPr>
          <a:lstStyle/>
          <a:p>
            <a:r>
              <a:rPr lang="en-US" sz="1400" dirty="0">
                <a:solidFill>
                  <a:schemeClr val="bg1">
                    <a:lumMod val="50000"/>
                  </a:schemeClr>
                </a:solidFill>
                <a:latin typeface="Segoe" panose="020B0502040200020203" pitchFamily="34" charset="77"/>
              </a:rPr>
              <a:t>Increased Traffic</a:t>
            </a:r>
          </a:p>
        </p:txBody>
      </p:sp>
      <p:sp>
        <p:nvSpPr>
          <p:cNvPr id="24" name="TextBox 23">
            <a:extLst>
              <a:ext uri="{FF2B5EF4-FFF2-40B4-BE49-F238E27FC236}">
                <a16:creationId xmlns:a16="http://schemas.microsoft.com/office/drawing/2014/main" id="{D7A46878-37CF-B649-8427-C882CBECDD30}"/>
              </a:ext>
            </a:extLst>
          </p:cNvPr>
          <p:cNvSpPr txBox="1"/>
          <p:nvPr/>
        </p:nvSpPr>
        <p:spPr>
          <a:xfrm>
            <a:off x="3758970" y="2642987"/>
            <a:ext cx="1700337" cy="307777"/>
          </a:xfrm>
          <a:prstGeom prst="rect">
            <a:avLst/>
          </a:prstGeom>
          <a:noFill/>
        </p:spPr>
        <p:txBody>
          <a:bodyPr wrap="none" rtlCol="0">
            <a:spAutoFit/>
          </a:bodyPr>
          <a:lstStyle/>
          <a:p>
            <a:r>
              <a:rPr lang="en-US" sz="1400" dirty="0">
                <a:solidFill>
                  <a:schemeClr val="bg1">
                    <a:lumMod val="50000"/>
                  </a:schemeClr>
                </a:solidFill>
                <a:latin typeface="Segoe" panose="020B0502040200020203" pitchFamily="34" charset="77"/>
              </a:rPr>
              <a:t>Increased Bookings</a:t>
            </a:r>
          </a:p>
        </p:txBody>
      </p:sp>
      <p:sp>
        <p:nvSpPr>
          <p:cNvPr id="25" name="TextBox 24">
            <a:extLst>
              <a:ext uri="{FF2B5EF4-FFF2-40B4-BE49-F238E27FC236}">
                <a16:creationId xmlns:a16="http://schemas.microsoft.com/office/drawing/2014/main" id="{BFD071BC-DCEF-DA41-8F8C-CEB279B5E7C6}"/>
              </a:ext>
            </a:extLst>
          </p:cNvPr>
          <p:cNvSpPr txBox="1"/>
          <p:nvPr/>
        </p:nvSpPr>
        <p:spPr>
          <a:xfrm>
            <a:off x="2443101" y="3860743"/>
            <a:ext cx="468269" cy="307777"/>
          </a:xfrm>
          <a:prstGeom prst="rect">
            <a:avLst/>
          </a:prstGeom>
          <a:noFill/>
        </p:spPr>
        <p:txBody>
          <a:bodyPr wrap="none" rtlCol="0">
            <a:spAutoFit/>
          </a:bodyPr>
          <a:lstStyle/>
          <a:p>
            <a:pPr algn="r"/>
            <a:r>
              <a:rPr lang="en-US" sz="1400" dirty="0">
                <a:solidFill>
                  <a:schemeClr val="bg1">
                    <a:lumMod val="50000"/>
                  </a:schemeClr>
                </a:solidFill>
                <a:latin typeface="Segoe" panose="020B0502040200020203" pitchFamily="34" charset="77"/>
              </a:rPr>
              <a:t>ROI</a:t>
            </a:r>
          </a:p>
        </p:txBody>
      </p:sp>
      <p:sp>
        <p:nvSpPr>
          <p:cNvPr id="26" name="TextBox 25">
            <a:extLst>
              <a:ext uri="{FF2B5EF4-FFF2-40B4-BE49-F238E27FC236}">
                <a16:creationId xmlns:a16="http://schemas.microsoft.com/office/drawing/2014/main" id="{DDD3EEEA-FE92-FA4F-921E-55DCF3CBC020}"/>
              </a:ext>
            </a:extLst>
          </p:cNvPr>
          <p:cNvSpPr txBox="1"/>
          <p:nvPr/>
        </p:nvSpPr>
        <p:spPr>
          <a:xfrm>
            <a:off x="3658604" y="2931442"/>
            <a:ext cx="1781257" cy="830997"/>
          </a:xfrm>
          <a:prstGeom prst="rect">
            <a:avLst/>
          </a:prstGeom>
          <a:noFill/>
        </p:spPr>
        <p:txBody>
          <a:bodyPr wrap="none" rtlCol="0">
            <a:spAutoFit/>
          </a:bodyPr>
          <a:lstStyle/>
          <a:p>
            <a:r>
              <a:rPr lang="en-US" sz="4800" b="1" dirty="0">
                <a:latin typeface="Segoe" panose="020B0502040200020203" pitchFamily="34" charset="77"/>
              </a:rPr>
              <a:t>270%</a:t>
            </a:r>
          </a:p>
        </p:txBody>
      </p:sp>
      <p:sp>
        <p:nvSpPr>
          <p:cNvPr id="27" name="TextBox 26">
            <a:extLst>
              <a:ext uri="{FF2B5EF4-FFF2-40B4-BE49-F238E27FC236}">
                <a16:creationId xmlns:a16="http://schemas.microsoft.com/office/drawing/2014/main" id="{1E3F9AB3-B688-1143-8AD2-5F15246E3687}"/>
              </a:ext>
            </a:extLst>
          </p:cNvPr>
          <p:cNvSpPr txBox="1"/>
          <p:nvPr/>
        </p:nvSpPr>
        <p:spPr>
          <a:xfrm>
            <a:off x="2531727" y="4076313"/>
            <a:ext cx="1233030" cy="830997"/>
          </a:xfrm>
          <a:prstGeom prst="rect">
            <a:avLst/>
          </a:prstGeom>
          <a:noFill/>
        </p:spPr>
        <p:txBody>
          <a:bodyPr wrap="none" rtlCol="0">
            <a:spAutoFit/>
          </a:bodyPr>
          <a:lstStyle/>
          <a:p>
            <a:pPr algn="r"/>
            <a:r>
              <a:rPr lang="en-US" sz="4800" b="1" dirty="0">
                <a:latin typeface="Segoe" panose="020B0502040200020203" pitchFamily="34" charset="77"/>
              </a:rPr>
              <a:t>20x</a:t>
            </a:r>
          </a:p>
        </p:txBody>
      </p:sp>
      <p:sp>
        <p:nvSpPr>
          <p:cNvPr id="58" name="TextBox 57">
            <a:extLst>
              <a:ext uri="{FF2B5EF4-FFF2-40B4-BE49-F238E27FC236}">
                <a16:creationId xmlns:a16="http://schemas.microsoft.com/office/drawing/2014/main" id="{28D03777-6C4C-2944-8A92-9E8CB0D4E739}"/>
              </a:ext>
            </a:extLst>
          </p:cNvPr>
          <p:cNvSpPr txBox="1"/>
          <p:nvPr/>
        </p:nvSpPr>
        <p:spPr>
          <a:xfrm>
            <a:off x="6685396" y="2139330"/>
            <a:ext cx="4570251" cy="954107"/>
          </a:xfrm>
          <a:prstGeom prst="rect">
            <a:avLst/>
          </a:prstGeom>
          <a:noFill/>
        </p:spPr>
        <p:txBody>
          <a:bodyPr wrap="square" rtlCol="0">
            <a:spAutoFit/>
          </a:bodyPr>
          <a:lstStyle/>
          <a:p>
            <a:r>
              <a:rPr lang="en-US" sz="2800" b="1" dirty="0">
                <a:solidFill>
                  <a:srgbClr val="2E74B8"/>
                </a:solidFill>
                <a:latin typeface="Segoe" panose="020B0502040200020203" pitchFamily="34" charset="77"/>
              </a:rPr>
              <a:t>A New Hotel in Hoi An,</a:t>
            </a:r>
          </a:p>
          <a:p>
            <a:r>
              <a:rPr lang="en-US" sz="2800" b="1" dirty="0">
                <a:solidFill>
                  <a:srgbClr val="2E74B8"/>
                </a:solidFill>
                <a:latin typeface="Segoe" panose="020B0502040200020203" pitchFamily="34" charset="77"/>
              </a:rPr>
              <a:t>Vietnam</a:t>
            </a:r>
          </a:p>
        </p:txBody>
      </p:sp>
      <p:sp>
        <p:nvSpPr>
          <p:cNvPr id="59" name="TextBox 58">
            <a:extLst>
              <a:ext uri="{FF2B5EF4-FFF2-40B4-BE49-F238E27FC236}">
                <a16:creationId xmlns:a16="http://schemas.microsoft.com/office/drawing/2014/main" id="{A94C7B8B-433C-FB4E-8E1D-2D3A85AAA805}"/>
              </a:ext>
            </a:extLst>
          </p:cNvPr>
          <p:cNvSpPr txBox="1"/>
          <p:nvPr/>
        </p:nvSpPr>
        <p:spPr>
          <a:xfrm>
            <a:off x="6714373" y="3435975"/>
            <a:ext cx="4512299" cy="1815882"/>
          </a:xfrm>
          <a:prstGeom prst="rect">
            <a:avLst/>
          </a:prstGeom>
          <a:noFill/>
        </p:spPr>
        <p:txBody>
          <a:bodyPr wrap="square" rtlCol="0">
            <a:spAutoFit/>
          </a:bodyPr>
          <a:lstStyle/>
          <a:p>
            <a:r>
              <a:rPr lang="en-US" sz="1600" u="sng" dirty="0">
                <a:latin typeface="Segoe" panose="020B0502040200020203" pitchFamily="34" charset="77"/>
              </a:rPr>
              <a:t>Story:</a:t>
            </a:r>
            <a:br>
              <a:rPr lang="en-US" sz="1600" dirty="0">
                <a:latin typeface="Segoe" panose="020B0502040200020203" pitchFamily="34" charset="77"/>
              </a:rPr>
            </a:br>
            <a:r>
              <a:rPr lang="en-US" sz="1600" b="1" dirty="0">
                <a:latin typeface="Segoe" panose="020B0502040200020203" pitchFamily="34" charset="77"/>
              </a:rPr>
              <a:t>This new, boutique hotel used a Sponsored Listing in their 2</a:t>
            </a:r>
            <a:r>
              <a:rPr lang="en-US" sz="1600" b="1" baseline="30000" dirty="0">
                <a:latin typeface="Segoe" panose="020B0502040200020203" pitchFamily="34" charset="77"/>
              </a:rPr>
              <a:t>nd</a:t>
            </a:r>
            <a:r>
              <a:rPr lang="en-US" sz="1600" b="1" dirty="0">
                <a:latin typeface="Segoe" panose="020B0502040200020203" pitchFamily="34" charset="77"/>
              </a:rPr>
              <a:t> month  on Agoda to drive traffic. They were so satisfied with the result that they bought the following month’s top spot right away. That boosted the momentum further and resulted in the 2</a:t>
            </a:r>
            <a:r>
              <a:rPr lang="en-US" sz="1600" b="1" baseline="30000" dirty="0">
                <a:latin typeface="Segoe" panose="020B0502040200020203" pitchFamily="34" charset="77"/>
              </a:rPr>
              <a:t>nd</a:t>
            </a:r>
            <a:r>
              <a:rPr lang="en-US" sz="1600" b="1" dirty="0">
                <a:latin typeface="Segoe" panose="020B0502040200020203" pitchFamily="34" charset="77"/>
              </a:rPr>
              <a:t> campaign yielding an ROI of 20x!</a:t>
            </a:r>
          </a:p>
        </p:txBody>
      </p:sp>
      <p:grpSp>
        <p:nvGrpSpPr>
          <p:cNvPr id="62" name="Group 61">
            <a:extLst>
              <a:ext uri="{FF2B5EF4-FFF2-40B4-BE49-F238E27FC236}">
                <a16:creationId xmlns:a16="http://schemas.microsoft.com/office/drawing/2014/main" id="{1E53452D-AF0F-494F-A81F-30D79929A7DF}"/>
              </a:ext>
            </a:extLst>
          </p:cNvPr>
          <p:cNvGrpSpPr/>
          <p:nvPr/>
        </p:nvGrpSpPr>
        <p:grpSpPr>
          <a:xfrm>
            <a:off x="3894772" y="1060143"/>
            <a:ext cx="557181" cy="557181"/>
            <a:chOff x="3894772" y="1060143"/>
            <a:chExt cx="557181" cy="557181"/>
          </a:xfrm>
        </p:grpSpPr>
        <p:sp>
          <p:nvSpPr>
            <p:cNvPr id="63" name="Oval 62">
              <a:extLst>
                <a:ext uri="{FF2B5EF4-FFF2-40B4-BE49-F238E27FC236}">
                  <a16:creationId xmlns:a16="http://schemas.microsoft.com/office/drawing/2014/main" id="{41376FDF-26FF-6D4E-9ED8-9D5CADC0E098}"/>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B5B405B-E62C-D44B-A9CF-6262023D061C}"/>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ADA3962-FC4D-634A-992D-4E4313F28C0A}"/>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55DFC0C5-7F99-1A48-8D8C-D7E81B199EAC}"/>
              </a:ext>
            </a:extLst>
          </p:cNvPr>
          <p:cNvGrpSpPr/>
          <p:nvPr/>
        </p:nvGrpSpPr>
        <p:grpSpPr>
          <a:xfrm>
            <a:off x="3093261" y="2606721"/>
            <a:ext cx="557181" cy="557181"/>
            <a:chOff x="3894772" y="1060143"/>
            <a:chExt cx="557181" cy="557181"/>
          </a:xfrm>
        </p:grpSpPr>
        <p:sp>
          <p:nvSpPr>
            <p:cNvPr id="67" name="Oval 66">
              <a:extLst>
                <a:ext uri="{FF2B5EF4-FFF2-40B4-BE49-F238E27FC236}">
                  <a16:creationId xmlns:a16="http://schemas.microsoft.com/office/drawing/2014/main" id="{3B66415B-0EB9-9348-8D3C-550DBF9BA4CA}"/>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9258A58-3124-E044-BCBB-9D1A8E6F99B7}"/>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207BF49-0FF5-2B4E-9CBA-0638AEB6F77D}"/>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896065CF-5A30-9945-B25A-E048054C2B8C}"/>
              </a:ext>
            </a:extLst>
          </p:cNvPr>
          <p:cNvGrpSpPr/>
          <p:nvPr/>
        </p:nvGrpSpPr>
        <p:grpSpPr>
          <a:xfrm>
            <a:off x="1772461" y="3825921"/>
            <a:ext cx="557181" cy="557181"/>
            <a:chOff x="3894772" y="1060143"/>
            <a:chExt cx="557181" cy="557181"/>
          </a:xfrm>
        </p:grpSpPr>
        <p:sp>
          <p:nvSpPr>
            <p:cNvPr id="71" name="Oval 70">
              <a:extLst>
                <a:ext uri="{FF2B5EF4-FFF2-40B4-BE49-F238E27FC236}">
                  <a16:creationId xmlns:a16="http://schemas.microsoft.com/office/drawing/2014/main" id="{1EFA6A32-C1CA-8B48-95F5-197D96522BB2}"/>
                </a:ext>
              </a:extLst>
            </p:cNvPr>
            <p:cNvSpPr/>
            <p:nvPr/>
          </p:nvSpPr>
          <p:spPr>
            <a:xfrm>
              <a:off x="3894772" y="1060143"/>
              <a:ext cx="557181" cy="557181"/>
            </a:xfrm>
            <a:prstGeom prst="ellipse">
              <a:avLst/>
            </a:prstGeom>
            <a:solidFill>
              <a:srgbClr val="FFC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1BC3F58-0B47-5C4C-A3B6-6CD9D74CCB0C}"/>
                </a:ext>
              </a:extLst>
            </p:cNvPr>
            <p:cNvSpPr/>
            <p:nvPr/>
          </p:nvSpPr>
          <p:spPr>
            <a:xfrm>
              <a:off x="4015686" y="1183461"/>
              <a:ext cx="315230" cy="315230"/>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9392121-5B77-2D45-9DC8-D9AC8646777A}"/>
                </a:ext>
              </a:extLst>
            </p:cNvPr>
            <p:cNvSpPr/>
            <p:nvPr/>
          </p:nvSpPr>
          <p:spPr>
            <a:xfrm>
              <a:off x="4072654" y="1240428"/>
              <a:ext cx="201296" cy="20129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4" name="Picture 73">
            <a:extLst>
              <a:ext uri="{FF2B5EF4-FFF2-40B4-BE49-F238E27FC236}">
                <a16:creationId xmlns:a16="http://schemas.microsoft.com/office/drawing/2014/main" id="{8CABFB80-47B1-5940-AA5D-C531553EA33E}"/>
              </a:ext>
            </a:extLst>
          </p:cNvPr>
          <p:cNvPicPr>
            <a:picLocks noChangeAspect="1"/>
          </p:cNvPicPr>
          <p:nvPr/>
        </p:nvPicPr>
        <p:blipFill>
          <a:blip r:embed="rId4"/>
          <a:stretch>
            <a:fillRect/>
          </a:stretch>
        </p:blipFill>
        <p:spPr>
          <a:xfrm>
            <a:off x="601918" y="5850994"/>
            <a:ext cx="1808774" cy="262272"/>
          </a:xfrm>
          <a:prstGeom prst="rect">
            <a:avLst/>
          </a:prstGeom>
        </p:spPr>
      </p:pic>
      <p:pic>
        <p:nvPicPr>
          <p:cNvPr id="76" name="Picture 75">
            <a:extLst>
              <a:ext uri="{FF2B5EF4-FFF2-40B4-BE49-F238E27FC236}">
                <a16:creationId xmlns:a16="http://schemas.microsoft.com/office/drawing/2014/main" id="{4801E8B7-31C2-054B-AB6B-8173CCC787F0}"/>
              </a:ext>
            </a:extLst>
          </p:cNvPr>
          <p:cNvPicPr>
            <a:picLocks noChangeAspect="1"/>
          </p:cNvPicPr>
          <p:nvPr/>
        </p:nvPicPr>
        <p:blipFill>
          <a:blip r:embed="rId5"/>
          <a:stretch>
            <a:fillRect/>
          </a:stretch>
        </p:blipFill>
        <p:spPr>
          <a:xfrm>
            <a:off x="602216" y="414890"/>
            <a:ext cx="2394461" cy="379213"/>
          </a:xfrm>
          <a:prstGeom prst="rect">
            <a:avLst/>
          </a:prstGeom>
        </p:spPr>
      </p:pic>
    </p:spTree>
    <p:extLst>
      <p:ext uri="{BB962C8B-B14F-4D97-AF65-F5344CB8AC3E}">
        <p14:creationId xmlns:p14="http://schemas.microsoft.com/office/powerpoint/2010/main" val="303731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F2E209-0A87-514D-B098-C3EC8523BEE0}"/>
              </a:ext>
            </a:extLst>
          </p:cNvPr>
          <p:cNvPicPr>
            <a:picLocks noChangeAspect="1"/>
          </p:cNvPicPr>
          <p:nvPr/>
        </p:nvPicPr>
        <p:blipFill>
          <a:blip r:embed="rId2"/>
          <a:stretch>
            <a:fillRect/>
          </a:stretch>
        </p:blipFill>
        <p:spPr>
          <a:xfrm>
            <a:off x="1905888" y="0"/>
            <a:ext cx="10286112" cy="6858000"/>
          </a:xfrm>
          <a:prstGeom prst="rect">
            <a:avLst/>
          </a:prstGeom>
        </p:spPr>
      </p:pic>
      <p:pic>
        <p:nvPicPr>
          <p:cNvPr id="13" name="Picture 12">
            <a:extLst>
              <a:ext uri="{FF2B5EF4-FFF2-40B4-BE49-F238E27FC236}">
                <a16:creationId xmlns:a16="http://schemas.microsoft.com/office/drawing/2014/main" id="{D510D42D-BA6D-BD47-8B15-958B1D04DF90}"/>
              </a:ext>
            </a:extLst>
          </p:cNvPr>
          <p:cNvPicPr>
            <a:picLocks noChangeAspect="1"/>
          </p:cNvPicPr>
          <p:nvPr/>
        </p:nvPicPr>
        <p:blipFill>
          <a:blip r:embed="rId3"/>
          <a:stretch>
            <a:fillRect/>
          </a:stretch>
        </p:blipFill>
        <p:spPr>
          <a:xfrm>
            <a:off x="0" y="0"/>
            <a:ext cx="12192000" cy="6858000"/>
          </a:xfrm>
          <a:prstGeom prst="rect">
            <a:avLst/>
          </a:prstGeom>
        </p:spPr>
      </p:pic>
      <p:grpSp>
        <p:nvGrpSpPr>
          <p:cNvPr id="44" name="Group 43">
            <a:extLst>
              <a:ext uri="{FF2B5EF4-FFF2-40B4-BE49-F238E27FC236}">
                <a16:creationId xmlns:a16="http://schemas.microsoft.com/office/drawing/2014/main" id="{4F0FDE06-A95F-C844-9013-D2A0DE004249}"/>
              </a:ext>
            </a:extLst>
          </p:cNvPr>
          <p:cNvGrpSpPr/>
          <p:nvPr/>
        </p:nvGrpSpPr>
        <p:grpSpPr>
          <a:xfrm>
            <a:off x="1" y="4406433"/>
            <a:ext cx="5925311" cy="900113"/>
            <a:chOff x="1" y="4295345"/>
            <a:chExt cx="5925311" cy="900113"/>
          </a:xfrm>
        </p:grpSpPr>
        <p:sp>
          <p:nvSpPr>
            <p:cNvPr id="7" name="Rectangle 6">
              <a:extLst>
                <a:ext uri="{FF2B5EF4-FFF2-40B4-BE49-F238E27FC236}">
                  <a16:creationId xmlns:a16="http://schemas.microsoft.com/office/drawing/2014/main" id="{08EA3BEF-6BCA-1449-9CA7-485305368F75}"/>
                </a:ext>
              </a:extLst>
            </p:cNvPr>
            <p:cNvSpPr/>
            <p:nvPr/>
          </p:nvSpPr>
          <p:spPr>
            <a:xfrm>
              <a:off x="1" y="4295345"/>
              <a:ext cx="200456" cy="9001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8D4DCD7-9D77-3849-953E-612016DEEE00}"/>
                </a:ext>
              </a:extLst>
            </p:cNvPr>
            <p:cNvSpPr/>
            <p:nvPr/>
          </p:nvSpPr>
          <p:spPr>
            <a:xfrm>
              <a:off x="200456" y="4295345"/>
              <a:ext cx="5724856" cy="9001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grpSp>
      <p:sp>
        <p:nvSpPr>
          <p:cNvPr id="19" name="TextBox 18">
            <a:extLst>
              <a:ext uri="{FF2B5EF4-FFF2-40B4-BE49-F238E27FC236}">
                <a16:creationId xmlns:a16="http://schemas.microsoft.com/office/drawing/2014/main" id="{673C784B-ED4D-2D41-9488-5DA587CC8BAB}"/>
              </a:ext>
            </a:extLst>
          </p:cNvPr>
          <p:cNvSpPr txBox="1"/>
          <p:nvPr/>
        </p:nvSpPr>
        <p:spPr>
          <a:xfrm>
            <a:off x="510478" y="1296972"/>
            <a:ext cx="4457952" cy="523220"/>
          </a:xfrm>
          <a:prstGeom prst="rect">
            <a:avLst/>
          </a:prstGeom>
          <a:noFill/>
        </p:spPr>
        <p:txBody>
          <a:bodyPr wrap="none" rtlCol="0">
            <a:spAutoFit/>
          </a:bodyPr>
          <a:lstStyle/>
          <a:p>
            <a:r>
              <a:rPr lang="en-US" sz="2800" b="1" dirty="0">
                <a:solidFill>
                  <a:srgbClr val="2E74B8"/>
                </a:solidFill>
                <a:latin typeface="Segoe" panose="020B0502040200020203" pitchFamily="34" charset="77"/>
              </a:rPr>
              <a:t>Maximizing Effectiveness</a:t>
            </a:r>
          </a:p>
        </p:txBody>
      </p:sp>
      <p:sp>
        <p:nvSpPr>
          <p:cNvPr id="20" name="TextBox 19">
            <a:extLst>
              <a:ext uri="{FF2B5EF4-FFF2-40B4-BE49-F238E27FC236}">
                <a16:creationId xmlns:a16="http://schemas.microsoft.com/office/drawing/2014/main" id="{F07A0ABD-8E5C-8643-83D4-D83FD461649A}"/>
              </a:ext>
            </a:extLst>
          </p:cNvPr>
          <p:cNvSpPr txBox="1"/>
          <p:nvPr/>
        </p:nvSpPr>
        <p:spPr>
          <a:xfrm>
            <a:off x="510478" y="2086742"/>
            <a:ext cx="5795493" cy="2062103"/>
          </a:xfrm>
          <a:prstGeom prst="rect">
            <a:avLst/>
          </a:prstGeom>
          <a:noFill/>
        </p:spPr>
        <p:txBody>
          <a:bodyPr wrap="square" rtlCol="0">
            <a:spAutoFit/>
          </a:bodyPr>
          <a:lstStyle/>
          <a:p>
            <a:r>
              <a:rPr lang="en-US" sz="1600" b="1" dirty="0">
                <a:latin typeface="Segoe" panose="020B0502040200020203" pitchFamily="34" charset="77"/>
              </a:rPr>
              <a:t>Be sure to have room availability and good rates to gain the most benefit out of your sponsored listings</a:t>
            </a:r>
          </a:p>
          <a:p>
            <a:endParaRPr lang="en-US" sz="1600" b="1" dirty="0">
              <a:latin typeface="Segoe" panose="020B0502040200020203" pitchFamily="34" charset="77"/>
            </a:endParaRPr>
          </a:p>
          <a:p>
            <a:r>
              <a:rPr lang="en-US" sz="1600" b="1" dirty="0">
                <a:latin typeface="Segoe" panose="020B0502040200020203" pitchFamily="34" charset="77"/>
              </a:rPr>
              <a:t>Consider driving bookings during a specific window -- combine sponsored listings with promotion during that period</a:t>
            </a:r>
          </a:p>
          <a:p>
            <a:endParaRPr lang="en-US" sz="1600" b="1" dirty="0">
              <a:latin typeface="Segoe" panose="020B0502040200020203" pitchFamily="34" charset="77"/>
            </a:endParaRPr>
          </a:p>
          <a:p>
            <a:r>
              <a:rPr lang="en-US" sz="1600" b="1" dirty="0">
                <a:latin typeface="Segoe" panose="020B0502040200020203" pitchFamily="34" charset="77"/>
              </a:rPr>
              <a:t>Ask for possible special rates when buying long-term sponsored listings</a:t>
            </a:r>
            <a:endParaRPr lang="en-US" sz="1600" dirty="0">
              <a:latin typeface="Segoe" panose="020B0502040200020203" pitchFamily="34" charset="77"/>
            </a:endParaRPr>
          </a:p>
        </p:txBody>
      </p:sp>
      <p:sp>
        <p:nvSpPr>
          <p:cNvPr id="21" name="TextBox 20">
            <a:extLst>
              <a:ext uri="{FF2B5EF4-FFF2-40B4-BE49-F238E27FC236}">
                <a16:creationId xmlns:a16="http://schemas.microsoft.com/office/drawing/2014/main" id="{98F6E869-219A-0140-B22E-52616399F5E9}"/>
              </a:ext>
            </a:extLst>
          </p:cNvPr>
          <p:cNvSpPr txBox="1"/>
          <p:nvPr/>
        </p:nvSpPr>
        <p:spPr>
          <a:xfrm>
            <a:off x="68164" y="4687212"/>
            <a:ext cx="5989546" cy="338554"/>
          </a:xfrm>
          <a:prstGeom prst="rect">
            <a:avLst/>
          </a:prstGeom>
          <a:noFill/>
        </p:spPr>
        <p:txBody>
          <a:bodyPr wrap="square" rtlCol="0">
            <a:spAutoFit/>
          </a:bodyPr>
          <a:lstStyle/>
          <a:p>
            <a:pPr algn="ctr"/>
            <a:r>
              <a:rPr lang="en-US" sz="1600" b="1" dirty="0">
                <a:solidFill>
                  <a:schemeClr val="bg1"/>
                </a:solidFill>
                <a:latin typeface="Segoe" panose="020B0502040200020203" pitchFamily="34" charset="77"/>
              </a:rPr>
              <a:t>Contact your Account Manager with any additional questions</a:t>
            </a:r>
            <a:endParaRPr lang="en-US" sz="1600" dirty="0">
              <a:solidFill>
                <a:schemeClr val="bg1"/>
              </a:solidFill>
              <a:latin typeface="Segoe" panose="020B0502040200020203" pitchFamily="34" charset="77"/>
            </a:endParaRPr>
          </a:p>
        </p:txBody>
      </p:sp>
      <p:pic>
        <p:nvPicPr>
          <p:cNvPr id="12" name="Picture 11">
            <a:extLst>
              <a:ext uri="{FF2B5EF4-FFF2-40B4-BE49-F238E27FC236}">
                <a16:creationId xmlns:a16="http://schemas.microsoft.com/office/drawing/2014/main" id="{324F7C5E-AAEB-3242-9DC7-565081759831}"/>
              </a:ext>
            </a:extLst>
          </p:cNvPr>
          <p:cNvPicPr>
            <a:picLocks noChangeAspect="1"/>
          </p:cNvPicPr>
          <p:nvPr/>
        </p:nvPicPr>
        <p:blipFill>
          <a:blip r:embed="rId4"/>
          <a:stretch>
            <a:fillRect/>
          </a:stretch>
        </p:blipFill>
        <p:spPr>
          <a:xfrm>
            <a:off x="601918" y="5850994"/>
            <a:ext cx="1808774" cy="262272"/>
          </a:xfrm>
          <a:prstGeom prst="rect">
            <a:avLst/>
          </a:prstGeom>
        </p:spPr>
      </p:pic>
      <p:pic>
        <p:nvPicPr>
          <p:cNvPr id="15" name="Picture 14">
            <a:extLst>
              <a:ext uri="{FF2B5EF4-FFF2-40B4-BE49-F238E27FC236}">
                <a16:creationId xmlns:a16="http://schemas.microsoft.com/office/drawing/2014/main" id="{84F81D21-1A57-9D43-8541-C5D49A57CF27}"/>
              </a:ext>
            </a:extLst>
          </p:cNvPr>
          <p:cNvPicPr>
            <a:picLocks noChangeAspect="1"/>
          </p:cNvPicPr>
          <p:nvPr/>
        </p:nvPicPr>
        <p:blipFill>
          <a:blip r:embed="rId5"/>
          <a:stretch>
            <a:fillRect/>
          </a:stretch>
        </p:blipFill>
        <p:spPr>
          <a:xfrm>
            <a:off x="601918" y="415699"/>
            <a:ext cx="2394759" cy="378404"/>
          </a:xfrm>
          <a:prstGeom prst="rect">
            <a:avLst/>
          </a:prstGeom>
        </p:spPr>
      </p:pic>
    </p:spTree>
    <p:extLst>
      <p:ext uri="{BB962C8B-B14F-4D97-AF65-F5344CB8AC3E}">
        <p14:creationId xmlns:p14="http://schemas.microsoft.com/office/powerpoint/2010/main" val="2210206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5325</TotalTime>
  <Words>303</Words>
  <Application>Microsoft Office PowerPoint</Application>
  <PresentationFormat>Widescreen</PresentationFormat>
  <Paragraphs>62</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Cordia New</vt:lpstr>
      <vt:lpstr>Segoe</vt:lpstr>
      <vt:lpstr>Office Theme</vt:lpstr>
      <vt:lpstr>BE THE TOP HOTEL WHEN A CUSTOMER SEARCHES IN YOUR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at the top spot when a customer searches in your city</dc:title>
  <dc:creator>Manon, Nattapon (Agoda)</dc:creator>
  <cp:lastModifiedBy>Bringmann, Soren (Agoda)</cp:lastModifiedBy>
  <cp:revision>65</cp:revision>
  <cp:lastPrinted>2018-11-02T10:44:57Z</cp:lastPrinted>
  <dcterms:created xsi:type="dcterms:W3CDTF">2018-10-25T08:28:49Z</dcterms:created>
  <dcterms:modified xsi:type="dcterms:W3CDTF">2019-02-04T04:35:11Z</dcterms:modified>
</cp:coreProperties>
</file>