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503" r:id="rId2"/>
    <p:sldId id="436" r:id="rId3"/>
    <p:sldId id="426" r:id="rId4"/>
    <p:sldId id="509" r:id="rId5"/>
    <p:sldId id="508" r:id="rId6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/Section" id="{1CFD92E3-7488-7C46-B792-E3026E9439B5}">
          <p14:sldIdLst>
            <p14:sldId id="503"/>
            <p14:sldId id="436"/>
            <p14:sldId id="426"/>
            <p14:sldId id="509"/>
            <p14:sldId id="508"/>
          </p14:sldIdLst>
        </p14:section>
        <p14:section name="Contact" id="{55CD9C9B-FF62-F447-B9C3-8E8F77712BF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734"/>
    <a:srgbClr val="C52F45"/>
    <a:srgbClr val="2A92E3"/>
    <a:srgbClr val="3A74D1"/>
    <a:srgbClr val="3CA2E5"/>
    <a:srgbClr val="3CB6FC"/>
    <a:srgbClr val="63CAE5"/>
    <a:srgbClr val="595A5A"/>
    <a:srgbClr val="E0B444"/>
    <a:srgbClr val="179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3"/>
    <p:restoredTop sz="94288"/>
  </p:normalViewPr>
  <p:slideViewPr>
    <p:cSldViewPr snapToGrid="0" snapToObjects="1">
      <p:cViewPr varScale="1">
        <p:scale>
          <a:sx n="67" d="100"/>
          <a:sy n="67" d="100"/>
        </p:scale>
        <p:origin x="11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1" d="100"/>
          <a:sy n="171" d="100"/>
        </p:scale>
        <p:origin x="65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95C21-51CC-1044-A076-7C7AA6AE3EF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8154-998F-9F4B-9E80-3CECB7877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0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2B8154-998F-9F4B-9E80-3CECB78774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Ranking Boost to Growth Express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9C8AD-98D6-4CFB-A739-320ACD17C9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7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9C8AD-98D6-4CFB-A739-320ACD17C9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01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9C8AD-98D6-4CFB-A739-320ACD17C9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6115993-B6EF-7C4B-A8E9-530E9AC7AE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91" y="1111197"/>
            <a:ext cx="665138" cy="33667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6F68C8-A44A-094F-ABE8-D128DB1E4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48734"/>
                </a:solidFill>
              </a:defRPr>
            </a:lvl1pPr>
          </a:lstStyle>
          <a:p>
            <a:fld id="{75D6DCDB-063D-594E-BE7A-16B6DC0436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5BE5F0-A493-BE46-8C3E-4B5A8CCFF5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016" y="2884047"/>
            <a:ext cx="5049373" cy="9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0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 Master Layout">
    <p:bg>
      <p:bgPr>
        <a:solidFill>
          <a:srgbClr val="F48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5B84CD-28B6-4747-98BC-43D305A5728F}"/>
              </a:ext>
            </a:extLst>
          </p:cNvPr>
          <p:cNvSpPr txBox="1"/>
          <p:nvPr userDrawn="1"/>
        </p:nvSpPr>
        <p:spPr>
          <a:xfrm>
            <a:off x="1656524" y="6288605"/>
            <a:ext cx="8157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material herein © 2005 - 2018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Agoda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group of companies. All rights reserved. AGODA ® is a registered trademark of AGIP LLC, </a:t>
            </a:r>
            <a:endParaRPr lang="th-TH" sz="500" b="0" i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thaiDist"/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used under license by Agoda Company Pet. Ltd. Agoda is part of the Booking Holdings (NASDAQ:BKNG). Internal use only. Proprietary &amp; confidential.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34057E-9C6D-4D4F-9611-FC0DC683EC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435" y="6301306"/>
            <a:ext cx="435302" cy="221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13B72-BDE4-BE45-B7F6-7579E2A69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977" y="605900"/>
            <a:ext cx="1519537" cy="2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082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0B3988-7292-D643-BDF5-7447D1BC01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9889" y="1823181"/>
            <a:ext cx="5497491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F4873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2359A70-20DC-C543-98FF-F111917BA7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9435" y="3091292"/>
            <a:ext cx="5497946" cy="484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Sub title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1D5382-65AE-4344-929E-F15B75B99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823" y="604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4873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5D6DCDB-063D-594E-BE7A-16B6DC0436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553AA9-8702-E547-999B-9B3978A42C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274" y="686209"/>
            <a:ext cx="1417926" cy="2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4C442A7-8014-1942-8A5C-68CEF32C3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435" y="6281072"/>
            <a:ext cx="428611" cy="2169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9B873F-3762-AF40-806A-49230D6FF853}"/>
              </a:ext>
            </a:extLst>
          </p:cNvPr>
          <p:cNvSpPr txBox="1"/>
          <p:nvPr userDrawn="1"/>
        </p:nvSpPr>
        <p:spPr>
          <a:xfrm>
            <a:off x="1656524" y="6288605"/>
            <a:ext cx="8157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500" b="0" i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material herein © 2005 - 2018 </a:t>
            </a:r>
            <a:r>
              <a:rPr lang="en-US" sz="500" b="0" i="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Agoda</a:t>
            </a:r>
            <a:r>
              <a:rPr lang="en-US" sz="500" b="0" i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group of companies. All rights reserved. AGODA ® is a registered trademark of AGIP LLC, </a:t>
            </a:r>
            <a:endParaRPr lang="th-TH" sz="500" b="0" i="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thaiDist"/>
            <a:r>
              <a:rPr lang="en-US" sz="500" b="0" i="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used under license by Agoda Company Pet. Ltd. Agoda is part of the Booking Holdings (NASDAQ:BKNG). Internal use only. Proprietary &amp; confidential.</a:t>
            </a: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48E8A4D1-8A28-C342-A42D-528F7C606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823" y="604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4873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5D6DCDB-063D-594E-BE7A-16B6DC0436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9D979-719B-FF49-BDB0-CD9D1D786F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1274" y="686209"/>
            <a:ext cx="1417926" cy="27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3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_mockup_10">
    <p:bg>
      <p:bgPr>
        <a:solidFill>
          <a:srgbClr val="F48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46803" y="2049724"/>
            <a:ext cx="5067049" cy="3166953"/>
          </a:xfrm>
          <a:custGeom>
            <a:avLst/>
            <a:gdLst>
              <a:gd name="connsiteX0" fmla="*/ 0 w 5067049"/>
              <a:gd name="connsiteY0" fmla="*/ 0 h 3166953"/>
              <a:gd name="connsiteX1" fmla="*/ 5067049 w 5067049"/>
              <a:gd name="connsiteY1" fmla="*/ 0 h 3166953"/>
              <a:gd name="connsiteX2" fmla="*/ 5067049 w 5067049"/>
              <a:gd name="connsiteY2" fmla="*/ 3166953 h 3166953"/>
              <a:gd name="connsiteX3" fmla="*/ 0 w 5067049"/>
              <a:gd name="connsiteY3" fmla="*/ 3166953 h 316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049" h="3166953">
                <a:moveTo>
                  <a:pt x="0" y="0"/>
                </a:moveTo>
                <a:lnTo>
                  <a:pt x="5067049" y="0"/>
                </a:lnTo>
                <a:lnTo>
                  <a:pt x="5067049" y="3166953"/>
                </a:lnTo>
                <a:lnTo>
                  <a:pt x="0" y="3166953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latin typeface="Source Sans Pro" panose="020B0503030403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Drag &amp; Drop Image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FE287E4A-FE1A-A249-A1CB-4263A9459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823" y="604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5D6DCDB-063D-594E-BE7A-16B6DC0436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2F97E-2B6A-E144-8FD4-16016C8337A1}"/>
              </a:ext>
            </a:extLst>
          </p:cNvPr>
          <p:cNvSpPr txBox="1"/>
          <p:nvPr userDrawn="1"/>
        </p:nvSpPr>
        <p:spPr>
          <a:xfrm>
            <a:off x="1656524" y="6288605"/>
            <a:ext cx="8157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material herein © 2005 - 2018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Agoda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group of companies. All rights reserved. AGODA ® is a registered trademark of AGIP LLC, </a:t>
            </a:r>
            <a:endParaRPr lang="th-TH" sz="500" b="0" i="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thaiDist"/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used under license by Agoda Company Pet. Ltd. Agoda is part of the Booking Holdings (NASDAQ:BKNG). Internal use only. Proprietary &amp; confidential.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AC8EA4-173C-6840-B7A8-9E1D5BD60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435" y="6301306"/>
            <a:ext cx="435302" cy="221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3FAA1-32DA-644D-882D-997F883476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7977" y="605900"/>
            <a:ext cx="1519537" cy="2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96679"/>
      </p:ext>
    </p:extLst>
  </p:cSld>
  <p:clrMapOvr>
    <a:masterClrMapping/>
  </p:clrMapOvr>
  <p:transition spd="slow" advTm="200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duct fu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0B3F0BB-27DB-4C42-993F-AE9E809BFB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8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D7BC8C-8909-0F45-8491-97BFB1A98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8143" y="3592666"/>
            <a:ext cx="3894301" cy="525383"/>
          </a:xfrm>
          <a:prstGeom prst="rect">
            <a:avLst/>
          </a:prstGeom>
        </p:spPr>
        <p:txBody>
          <a:bodyPr/>
          <a:lstStyle>
            <a:lvl1pPr algn="ctr">
              <a:defRPr sz="24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Contact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D7B993D-D069-7E41-8C03-00BF186368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9927" y="4190847"/>
            <a:ext cx="3590732" cy="57532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Information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EF5137-8171-1A4E-BEDE-8035E469F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9296" y="2099020"/>
            <a:ext cx="2591995" cy="5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5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27F6660-A514-0D4A-B3CB-FE52997A7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7823" y="6045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63CAE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75D6DCDB-063D-594E-BE7A-16B6DC0436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4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7" r:id="rId4"/>
    <p:sldLayoutId id="2147483665" r:id="rId5"/>
    <p:sldLayoutId id="2147483660" r:id="rId6"/>
    <p:sldLayoutId id="214748367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22.jpeg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99872" y="4345330"/>
            <a:ext cx="9730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Lato" panose="020F0502020204030203" pitchFamily="34" charset="77"/>
              </a:rPr>
              <a:t>AGODA GROWTH EXPRESS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21505-E464-5244-BD76-A3A8C433BE71}"/>
              </a:ext>
            </a:extLst>
          </p:cNvPr>
          <p:cNvSpPr txBox="1"/>
          <p:nvPr/>
        </p:nvSpPr>
        <p:spPr>
          <a:xfrm>
            <a:off x="799872" y="5268660"/>
            <a:ext cx="670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Lato" panose="020F0502020204030203" pitchFamily="34" charset="77"/>
              </a:rPr>
              <a:t>Boost your ranking, visibility, and earnings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E9EDBD-1FEC-4556-B49D-8F7BF7BD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174" y="509418"/>
            <a:ext cx="2177078" cy="4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5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2F9FC0-3475-BA48-8BF5-6E8EA9C32537}"/>
              </a:ext>
            </a:extLst>
          </p:cNvPr>
          <p:cNvSpPr txBox="1">
            <a:spLocks/>
          </p:cNvSpPr>
          <p:nvPr/>
        </p:nvSpPr>
        <p:spPr>
          <a:xfrm>
            <a:off x="9875521" y="613232"/>
            <a:ext cx="1325880" cy="20972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936A5E-0536-A54C-A57F-9F78A1D15656}"/>
              </a:ext>
            </a:extLst>
          </p:cNvPr>
          <p:cNvSpPr/>
          <p:nvPr/>
        </p:nvSpPr>
        <p:spPr>
          <a:xfrm>
            <a:off x="1669865" y="2117616"/>
            <a:ext cx="50889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Create campaigns for specific travel periods</a:t>
            </a:r>
          </a:p>
          <a:p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Choose the point of sale you wish to target </a:t>
            </a:r>
          </a:p>
          <a:p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Implement flexible, commitment free campaigns, fully controlled by you</a:t>
            </a:r>
          </a:p>
          <a:p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Gain insights on your competitors to achieve a strategic advantage</a:t>
            </a:r>
          </a:p>
          <a:p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View campaign performance reports directly on YCS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27F21E-C584-1C43-B62D-93DEC98E1DAB}"/>
              </a:ext>
            </a:extLst>
          </p:cNvPr>
          <p:cNvSpPr txBox="1"/>
          <p:nvPr/>
        </p:nvSpPr>
        <p:spPr>
          <a:xfrm>
            <a:off x="987180" y="933370"/>
            <a:ext cx="453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GROWTH EXPRESS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80092F5-0065-CD44-9CC1-44D44A98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100" y="709378"/>
            <a:ext cx="4954715" cy="61486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736920-E7CD-004B-9F24-818393F48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103" y="4339781"/>
            <a:ext cx="346986" cy="369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A5D71-F8D8-9347-B6FA-62F236B3D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103" y="2177583"/>
            <a:ext cx="331591" cy="323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A231FA-C9CB-3D4B-BC12-775EE4311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103" y="2762220"/>
            <a:ext cx="321942" cy="345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F5D0D-4155-DB47-A016-ED59CE235D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0708" y="6123692"/>
            <a:ext cx="317745" cy="3177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958355-C935-DE46-8AA2-3C6127415F23}"/>
              </a:ext>
            </a:extLst>
          </p:cNvPr>
          <p:cNvSpPr/>
          <p:nvPr/>
        </p:nvSpPr>
        <p:spPr>
          <a:xfrm>
            <a:off x="5920038" y="6020955"/>
            <a:ext cx="31526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FACT</a:t>
            </a:r>
            <a:r>
              <a:rPr lang="th-TH" sz="140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: 90% of bookings are made on the 1</a:t>
            </a:r>
            <a:r>
              <a:rPr lang="en-US" sz="1400" baseline="30000" dirty="0">
                <a:solidFill>
                  <a:schemeClr val="bg1"/>
                </a:solidFill>
                <a:latin typeface="Lato" panose="020F0502020204030203" pitchFamily="34" charset="77"/>
              </a:rPr>
              <a:t>st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77"/>
              </a:rPr>
              <a:t>  search results page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A7A6D-8069-44E2-AB2F-D92D7F89C9A1}"/>
              </a:ext>
            </a:extLst>
          </p:cNvPr>
          <p:cNvSpPr txBox="1"/>
          <p:nvPr/>
        </p:nvSpPr>
        <p:spPr>
          <a:xfrm>
            <a:off x="1057836" y="1429273"/>
            <a:ext cx="2922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Agoda’s most dynamic growth tool</a:t>
            </a:r>
          </a:p>
        </p:txBody>
      </p:sp>
      <p:pic>
        <p:nvPicPr>
          <p:cNvPr id="8" name="Graphic 7" descr="Presentation with bar chart">
            <a:extLst>
              <a:ext uri="{FF2B5EF4-FFF2-40B4-BE49-F238E27FC236}">
                <a16:creationId xmlns:a16="http://schemas.microsoft.com/office/drawing/2014/main" id="{356E4678-597B-4BD7-A062-0FA9AF2B1A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5122" y="5162893"/>
            <a:ext cx="408709" cy="435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39839B-E9E4-4A78-9D6B-38A96A1B9F7F}"/>
              </a:ext>
            </a:extLst>
          </p:cNvPr>
          <p:cNvSpPr/>
          <p:nvPr/>
        </p:nvSpPr>
        <p:spPr>
          <a:xfrm>
            <a:off x="1057836" y="596296"/>
            <a:ext cx="1676399" cy="347249"/>
          </a:xfrm>
          <a:prstGeom prst="rect">
            <a:avLst/>
          </a:prstGeom>
          <a:solidFill>
            <a:srgbClr val="F48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250411-ACA0-4BAF-B75B-DFF28AC6F2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154" y="533292"/>
            <a:ext cx="1593761" cy="306798"/>
          </a:xfrm>
          <a:prstGeom prst="rect">
            <a:avLst/>
          </a:prstGeom>
        </p:spPr>
      </p:pic>
      <p:pic>
        <p:nvPicPr>
          <p:cNvPr id="10" name="Graphic 9" descr="Sign Language">
            <a:extLst>
              <a:ext uri="{FF2B5EF4-FFF2-40B4-BE49-F238E27FC236}">
                <a16:creationId xmlns:a16="http://schemas.microsoft.com/office/drawing/2014/main" id="{F268377C-416D-40DA-B496-09C3ADC0A9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9154" y="3394709"/>
            <a:ext cx="468840" cy="4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520" y="835388"/>
            <a:ext cx="9581912" cy="555950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C2496DC-EFF6-D647-8432-8CB39FAE8AA9}"/>
              </a:ext>
            </a:extLst>
          </p:cNvPr>
          <p:cNvSpPr txBox="1">
            <a:spLocks/>
          </p:cNvSpPr>
          <p:nvPr/>
        </p:nvSpPr>
        <p:spPr>
          <a:xfrm>
            <a:off x="1518617" y="3404326"/>
            <a:ext cx="3530903" cy="18770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Create your campaign on YCS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Select the travel periods, traveler origin, and your desired ranking 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A8989B53-376B-3F42-9A85-92A2FC2CB0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-544"/>
          <a:stretch/>
        </p:blipFill>
        <p:spPr>
          <a:xfrm>
            <a:off x="5984240" y="1415845"/>
            <a:ext cx="6361189" cy="4046337"/>
          </a:xfr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3E70906-E51B-6B4E-93D7-2E976D8156A2}"/>
              </a:ext>
            </a:extLst>
          </p:cNvPr>
          <p:cNvSpPr txBox="1">
            <a:spLocks/>
          </p:cNvSpPr>
          <p:nvPr/>
        </p:nvSpPr>
        <p:spPr>
          <a:xfrm>
            <a:off x="1043649" y="1553567"/>
            <a:ext cx="2969551" cy="1027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ACTIVATION PROCESS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CB8805D-B6E0-5647-82EA-E655A3667F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218" y="3439012"/>
            <a:ext cx="313119" cy="3131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A408C7-FB40-B74B-A86F-9C25647363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218" y="4061920"/>
            <a:ext cx="313119" cy="313119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C1E0FB6-D60C-5F4C-B945-4883623AF266}"/>
              </a:ext>
            </a:extLst>
          </p:cNvPr>
          <p:cNvSpPr txBox="1">
            <a:spLocks/>
          </p:cNvSpPr>
          <p:nvPr/>
        </p:nvSpPr>
        <p:spPr>
          <a:xfrm>
            <a:off x="9778282" y="613232"/>
            <a:ext cx="1623297" cy="4050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/>
                </a:solidFill>
              </a:rPr>
              <a:t>AGODA GROWTH EXPRESS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F116E2-F10C-4D42-9BED-3D0EC8825D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284" b="17337"/>
          <a:stretch/>
        </p:blipFill>
        <p:spPr>
          <a:xfrm>
            <a:off x="5984241" y="1720865"/>
            <a:ext cx="6326756" cy="37413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6031F1-008E-45A2-B2B9-9B7C22C7E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4239" y="1415844"/>
            <a:ext cx="6361190" cy="40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2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520" y="815769"/>
            <a:ext cx="9581912" cy="555950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3C2496DC-EFF6-D647-8432-8CB39FAE8AA9}"/>
              </a:ext>
            </a:extLst>
          </p:cNvPr>
          <p:cNvSpPr txBox="1">
            <a:spLocks/>
          </p:cNvSpPr>
          <p:nvPr/>
        </p:nvSpPr>
        <p:spPr>
          <a:xfrm>
            <a:off x="1545517" y="3641576"/>
            <a:ext cx="2890823" cy="690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Review and manage your campaigns!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E70906-E51B-6B4E-93D7-2E976D8156A2}"/>
              </a:ext>
            </a:extLst>
          </p:cNvPr>
          <p:cNvSpPr txBox="1">
            <a:spLocks/>
          </p:cNvSpPr>
          <p:nvPr/>
        </p:nvSpPr>
        <p:spPr>
          <a:xfrm>
            <a:off x="1043649" y="1553567"/>
            <a:ext cx="2969551" cy="1027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ACTIVATION PROCESS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CB8805D-B6E0-5647-82EA-E655A3667F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218" y="3735446"/>
            <a:ext cx="313119" cy="313119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C1E0FB6-D60C-5F4C-B945-4883623AF266}"/>
              </a:ext>
            </a:extLst>
          </p:cNvPr>
          <p:cNvSpPr txBox="1">
            <a:spLocks/>
          </p:cNvSpPr>
          <p:nvPr/>
        </p:nvSpPr>
        <p:spPr>
          <a:xfrm>
            <a:off x="9778282" y="613232"/>
            <a:ext cx="1623297" cy="4050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i="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50" dirty="0">
                <a:solidFill>
                  <a:schemeClr val="bg1"/>
                </a:solidFill>
              </a:rPr>
              <a:t>AGODA GROWTH EXPRESS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4D101A-0F8B-47C3-8D21-517743CDD752}"/>
              </a:ext>
            </a:extLst>
          </p:cNvPr>
          <p:cNvSpPr/>
          <p:nvPr/>
        </p:nvSpPr>
        <p:spPr>
          <a:xfrm>
            <a:off x="1043649" y="537882"/>
            <a:ext cx="1762304" cy="480424"/>
          </a:xfrm>
          <a:prstGeom prst="rect">
            <a:avLst/>
          </a:prstGeom>
          <a:solidFill>
            <a:srgbClr val="F48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766D65-9F9A-4BE3-8A67-39981857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45" y="1426615"/>
            <a:ext cx="6389631" cy="400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CA7ABF-5FF5-184E-953C-AC93AAD56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154" y="774577"/>
            <a:ext cx="1593761" cy="3067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C46EB5-6776-487B-B0B8-13A46C2DC2C7}"/>
              </a:ext>
            </a:extLst>
          </p:cNvPr>
          <p:cNvSpPr/>
          <p:nvPr/>
        </p:nvSpPr>
        <p:spPr>
          <a:xfrm>
            <a:off x="11169650" y="1473200"/>
            <a:ext cx="1098550" cy="155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3C2496DC-EFF6-D647-8432-8CB39FAE8AA9}"/>
              </a:ext>
            </a:extLst>
          </p:cNvPr>
          <p:cNvSpPr txBox="1">
            <a:spLocks/>
          </p:cNvSpPr>
          <p:nvPr/>
        </p:nvSpPr>
        <p:spPr>
          <a:xfrm>
            <a:off x="7547609" y="2175479"/>
            <a:ext cx="4322781" cy="4324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Lato" panose="020F0502020204030203" pitchFamily="34" charset="77"/>
              </a:rPr>
              <a:t>Be sure to have 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77"/>
              </a:rPr>
              <a:t>room availability </a:t>
            </a:r>
            <a:r>
              <a:rPr lang="en-US" sz="1800" dirty="0">
                <a:solidFill>
                  <a:schemeClr val="bg1"/>
                </a:solidFill>
                <a:latin typeface="Lato" panose="020F0502020204030203" pitchFamily="34" charset="77"/>
              </a:rPr>
              <a:t>and 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77"/>
              </a:rPr>
              <a:t>competitive rates </a:t>
            </a:r>
            <a:r>
              <a:rPr lang="en-US" sz="1800" dirty="0">
                <a:solidFill>
                  <a:schemeClr val="bg1"/>
                </a:solidFill>
                <a:latin typeface="Lato" panose="020F0502020204030203" pitchFamily="34" charset="77"/>
              </a:rPr>
              <a:t>to gain the most benefits out of your campaigns. </a:t>
            </a:r>
          </a:p>
          <a:p>
            <a:endParaRPr lang="en-US" sz="1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1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800" dirty="0">
                <a:solidFill>
                  <a:schemeClr val="bg1"/>
                </a:solidFill>
                <a:latin typeface="Lato" panose="020F0502020204030203" pitchFamily="34" charset="77"/>
              </a:rPr>
              <a:t>Set up </a:t>
            </a:r>
            <a:r>
              <a:rPr lang="en-US" sz="1800" b="1" dirty="0">
                <a:solidFill>
                  <a:schemeClr val="bg1"/>
                </a:solidFill>
                <a:latin typeface="Lato" panose="020F0502020204030203" pitchFamily="34" charset="77"/>
              </a:rPr>
              <a:t>multiple campaigns for different periods /origins </a:t>
            </a:r>
            <a:r>
              <a:rPr lang="en-US" sz="1800" dirty="0">
                <a:solidFill>
                  <a:schemeClr val="bg1"/>
                </a:solidFill>
                <a:latin typeface="Lato" panose="020F0502020204030203" pitchFamily="34" charset="77"/>
              </a:rPr>
              <a:t>to maximize the impact.</a:t>
            </a:r>
          </a:p>
          <a:p>
            <a:endParaRPr lang="en-US" sz="1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1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800" dirty="0">
                <a:solidFill>
                  <a:schemeClr val="bg1"/>
                </a:solidFill>
                <a:latin typeface="Lato" panose="020F0502020204030203" pitchFamily="34" charset="77"/>
              </a:rPr>
              <a:t>Be the first to use this innovative tool to gain competitive advantages.</a:t>
            </a:r>
          </a:p>
          <a:p>
            <a:endParaRPr lang="en-US" sz="1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18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800" dirty="0">
                <a:solidFill>
                  <a:schemeClr val="bg1"/>
                </a:solidFill>
                <a:latin typeface="Lato" panose="020F0502020204030203" pitchFamily="34" charset="77"/>
              </a:rPr>
              <a:t>For any additional questions, </a:t>
            </a:r>
          </a:p>
          <a:p>
            <a:r>
              <a:rPr lang="en-US" sz="1800" dirty="0">
                <a:solidFill>
                  <a:schemeClr val="bg1"/>
                </a:solidFill>
                <a:latin typeface="Lato" panose="020F0502020204030203" pitchFamily="34" charset="77"/>
              </a:rPr>
              <a:t>please contact your Market Manager.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E70906-E51B-6B4E-93D7-2E976D8156A2}"/>
              </a:ext>
            </a:extLst>
          </p:cNvPr>
          <p:cNvSpPr txBox="1">
            <a:spLocks/>
          </p:cNvSpPr>
          <p:nvPr/>
        </p:nvSpPr>
        <p:spPr>
          <a:xfrm>
            <a:off x="6975893" y="749059"/>
            <a:ext cx="2969551" cy="12153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bg1"/>
                </a:solidFill>
                <a:latin typeface="Lato" panose="020F0502020204030203" pitchFamily="34" charset="77"/>
              </a:rPr>
              <a:t>Maximizing Effectiveness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63B41-9518-304F-91AD-228781D4FBB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58" y="1569720"/>
            <a:ext cx="5918200" cy="419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2A370B-1C72-4B7B-9ABD-93D741261D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329" y="2241045"/>
            <a:ext cx="313119" cy="313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01137C-3B6A-4EA6-B206-561198B7E82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329" y="3469697"/>
            <a:ext cx="313119" cy="313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EA8133-09FD-4737-B50C-4900BB8C09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328" y="4445427"/>
            <a:ext cx="313119" cy="313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F40EB7-8AAC-42C1-BE16-53DD0881B99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329" y="5447601"/>
            <a:ext cx="313119" cy="3131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A73336-69B8-4C10-8B2C-6B3435A37113}"/>
              </a:ext>
            </a:extLst>
          </p:cNvPr>
          <p:cNvSpPr/>
          <p:nvPr/>
        </p:nvSpPr>
        <p:spPr>
          <a:xfrm>
            <a:off x="869576" y="439271"/>
            <a:ext cx="1954306" cy="806823"/>
          </a:xfrm>
          <a:prstGeom prst="rect">
            <a:avLst/>
          </a:prstGeom>
          <a:solidFill>
            <a:srgbClr val="F48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1B8536-6A32-47B5-8CCD-A7C37C563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54" y="667122"/>
            <a:ext cx="1593761" cy="3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6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8454</TotalTime>
  <Words>178</Words>
  <Application>Microsoft Office PowerPoint</Application>
  <PresentationFormat>Widescreen</PresentationFormat>
  <Paragraphs>40</Paragraphs>
  <Slides>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</vt:i4>
      </vt:variant>
    </vt:vector>
  </HeadingPairs>
  <TitlesOfParts>
    <vt:vector size="11" baseType="lpstr">
      <vt:lpstr>Arial</vt:lpstr>
      <vt:lpstr>Calibri</vt:lpstr>
      <vt:lpstr>Lato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Manon, Nattapon (Agoda)</dc:creator>
  <cp:lastModifiedBy>vanKlooster, Niels (Agoda)</cp:lastModifiedBy>
  <cp:revision>212</cp:revision>
  <dcterms:created xsi:type="dcterms:W3CDTF">2019-09-02T04:53:24Z</dcterms:created>
  <dcterms:modified xsi:type="dcterms:W3CDTF">2019-11-29T02:20:41Z</dcterms:modified>
</cp:coreProperties>
</file>