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7"/>
  </p:notesMasterIdLst>
  <p:sldIdLst>
    <p:sldId id="926" r:id="rId2"/>
    <p:sldId id="922" r:id="rId3"/>
    <p:sldId id="923" r:id="rId4"/>
    <p:sldId id="928" r:id="rId5"/>
    <p:sldId id="912" r:id="rId6"/>
  </p:sldIdLst>
  <p:sldSz cx="12192000" cy="6858000"/>
  <p:notesSz cx="9305925" cy="7019925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0000"/>
    <a:srgbClr val="FDEBCF"/>
    <a:srgbClr val="EAD7F6"/>
    <a:srgbClr val="FF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2" autoAdjust="0"/>
    <p:restoredTop sz="92928" autoAdjust="0"/>
  </p:normalViewPr>
  <p:slideViewPr>
    <p:cSldViewPr snapToGrid="0">
      <p:cViewPr varScale="1">
        <p:scale>
          <a:sx n="106" d="100"/>
          <a:sy n="106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1"/>
            <a:ext cx="4002697" cy="3403118"/>
          </a:xfrm>
          <a:prstGeom prst="rect">
            <a:avLst/>
          </a:prstGeom>
        </p:spPr>
        <p:txBody>
          <a:bodyPr vert="horz" lIns="194155" tIns="97077" rIns="194155" bIns="97077" rtlCol="0"/>
          <a:lstStyle>
            <a:lvl1pPr algn="l">
              <a:defRPr sz="2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162" y="11"/>
            <a:ext cx="4002697" cy="3403118"/>
          </a:xfrm>
          <a:prstGeom prst="rect">
            <a:avLst/>
          </a:prstGeom>
        </p:spPr>
        <p:txBody>
          <a:bodyPr vert="horz" lIns="194155" tIns="97077" rIns="194155" bIns="97077" rtlCol="0"/>
          <a:lstStyle>
            <a:lvl1pPr algn="r">
              <a:defRPr sz="2500"/>
            </a:lvl1pPr>
          </a:lstStyle>
          <a:p>
            <a:fld id="{A66D9654-40E7-4241-B4BA-D803CADC9E44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5728950" y="8482013"/>
            <a:ext cx="40695563" cy="2289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94155" tIns="97077" rIns="194155" bIns="970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701" y="32641642"/>
            <a:ext cx="7389594" cy="26706792"/>
          </a:xfrm>
          <a:prstGeom prst="rect">
            <a:avLst/>
          </a:prstGeom>
        </p:spPr>
        <p:txBody>
          <a:bodyPr vert="horz" lIns="194155" tIns="97077" rIns="194155" bIns="970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423675"/>
            <a:ext cx="4002697" cy="3403112"/>
          </a:xfrm>
          <a:prstGeom prst="rect">
            <a:avLst/>
          </a:prstGeom>
        </p:spPr>
        <p:txBody>
          <a:bodyPr vert="horz" lIns="194155" tIns="97077" rIns="194155" bIns="97077" rtlCol="0" anchor="b"/>
          <a:lstStyle>
            <a:lvl1pPr algn="l">
              <a:defRPr sz="2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162" y="64423675"/>
            <a:ext cx="4002697" cy="3403112"/>
          </a:xfrm>
          <a:prstGeom prst="rect">
            <a:avLst/>
          </a:prstGeom>
        </p:spPr>
        <p:txBody>
          <a:bodyPr vert="horz" lIns="194155" tIns="97077" rIns="194155" bIns="97077" rtlCol="0" anchor="b"/>
          <a:lstStyle>
            <a:lvl1pPr algn="r">
              <a:defRPr sz="2500"/>
            </a:lvl1pPr>
          </a:lstStyle>
          <a:p>
            <a:fld id="{C7BDE137-1B68-4336-AF85-970668568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DE137-1B68-4336-AF85-9706685689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8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DE137-1B68-4336-AF85-9706685689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A0714FE-919F-CB44-BB64-35C40F2AEF20}"/>
              </a:ext>
            </a:extLst>
          </p:cNvPr>
          <p:cNvSpPr/>
          <p:nvPr userDrawn="1"/>
        </p:nvSpPr>
        <p:spPr>
          <a:xfrm>
            <a:off x="0" y="1662545"/>
            <a:ext cx="12192000" cy="51954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" panose="020B0502040200020203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569F59-EA3F-7E49-BE9F-38495E898B80}"/>
              </a:ext>
            </a:extLst>
          </p:cNvPr>
          <p:cNvSpPr/>
          <p:nvPr userDrawn="1"/>
        </p:nvSpPr>
        <p:spPr>
          <a:xfrm flipH="1">
            <a:off x="-2" y="1662545"/>
            <a:ext cx="137506" cy="51954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" panose="020B0502040200020203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B3B508-21AE-E842-8D3C-BB64BB74BF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8429" y="6446509"/>
            <a:ext cx="1205428" cy="112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CD7B9-0052-8641-BDF9-AC50711631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978" y="6378812"/>
            <a:ext cx="1240228" cy="179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CC9130-E74B-D548-9E48-7C1EDC9D8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2" t="17323" r="11243" b="-1968"/>
          <a:stretch/>
        </p:blipFill>
        <p:spPr>
          <a:xfrm>
            <a:off x="11111109" y="1662545"/>
            <a:ext cx="1080891" cy="17945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96DC79-C95A-4E4D-831F-F6B21972036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48429" y="662605"/>
            <a:ext cx="1672626" cy="2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5352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28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0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9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.png"/><Relationship Id="rId4" Type="http://schemas.openxmlformats.org/officeDocument/2006/relationships/image" Target="../media/image8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5CAC5EB-E1C7-A242-9149-87FC2556C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" r="21693"/>
          <a:stretch/>
        </p:blipFill>
        <p:spPr>
          <a:xfrm>
            <a:off x="4669971" y="0"/>
            <a:ext cx="7522029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69F129-7BAC-AF4B-BD50-A1BAFFC3698F}"/>
              </a:ext>
            </a:extLst>
          </p:cNvPr>
          <p:cNvSpPr/>
          <p:nvPr/>
        </p:nvSpPr>
        <p:spPr>
          <a:xfrm>
            <a:off x="805758" y="1756372"/>
            <a:ext cx="8265815" cy="510162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" panose="020B0502040200020203" pitchFamily="34" charset="77"/>
            </a:endParaRPr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0C87233-5E16-4A8F-AE7B-125E029531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5" imgW="359" imgH="360" progId="TCLayout.ActiveDocument.1">
                  <p:embed/>
                </p:oleObj>
              </mc:Choice>
              <mc:Fallback>
                <p:oleObj name="think-cell Slide" r:id="rId5" imgW="359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0C87233-5E16-4A8F-AE7B-125E029531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54F5A9-036F-49E8-91C7-564F4EDCF01A}"/>
              </a:ext>
            </a:extLst>
          </p:cNvPr>
          <p:cNvSpPr txBox="1">
            <a:spLocks/>
          </p:cNvSpPr>
          <p:nvPr/>
        </p:nvSpPr>
        <p:spPr>
          <a:xfrm>
            <a:off x="1548143" y="3007953"/>
            <a:ext cx="6661709" cy="1798173"/>
          </a:xfrm>
          <a:prstGeom prst="rect">
            <a:avLst/>
          </a:prstGeom>
          <a:effectLst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Segoe" panose="020B0502040200020203" pitchFamily="34" charset="77"/>
              </a:rPr>
              <a:t>BOOST YOUR VISIBILITY AND PRODUCTION ON AGODA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Segoe" panose="020B0502040200020203" pitchFamily="34" charset="77"/>
              </a:rPr>
              <a:t>WITH </a:t>
            </a:r>
            <a:endParaRPr lang="en-US" b="1" dirty="0">
              <a:solidFill>
                <a:srgbClr val="FFC000"/>
              </a:solidFill>
              <a:latin typeface="Segoe" panose="020B050204020002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09611-8D09-F242-A1AA-919ECA0FB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5776" y="4858066"/>
            <a:ext cx="4437621" cy="742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58BB0-C094-EF4A-B0A9-EE5C7E3042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221" y="2349662"/>
            <a:ext cx="2557288" cy="2376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782C49-8382-844A-8088-9CE491F6CD3C}"/>
              </a:ext>
            </a:extLst>
          </p:cNvPr>
          <p:cNvSpPr/>
          <p:nvPr/>
        </p:nvSpPr>
        <p:spPr>
          <a:xfrm>
            <a:off x="1516698" y="5647397"/>
            <a:ext cx="3517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" panose="020B0502040200020203" pitchFamily="34" charset="77"/>
              </a:rPr>
              <a:t>AGODA VIP RATE CHANNEL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2F046E-FC1A-9045-B5FC-32AAAAA01B60}"/>
              </a:ext>
            </a:extLst>
          </p:cNvPr>
          <p:cNvSpPr/>
          <p:nvPr/>
        </p:nvSpPr>
        <p:spPr>
          <a:xfrm flipH="1">
            <a:off x="597529" y="1756372"/>
            <a:ext cx="208229" cy="510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" panose="020B05020402000202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D3F70-2D34-4246-A19C-601617C89A4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2" t="17323" r="11243" b="-1968"/>
          <a:stretch/>
        </p:blipFill>
        <p:spPr>
          <a:xfrm>
            <a:off x="10114547" y="0"/>
            <a:ext cx="2077453" cy="3449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A8BFE8-C373-804D-AA76-E19144225F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47" y="5831236"/>
            <a:ext cx="1507958" cy="2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A3D9A4D3-D1F0-4325-9BCE-4D06A87357B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5" imgW="359" imgH="360" progId="TCLayout.ActiveDocument.1">
                  <p:embed/>
                </p:oleObj>
              </mc:Choice>
              <mc:Fallback>
                <p:oleObj name="think-cell Slide" r:id="rId5" imgW="359" imgH="36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A3D9A4D3-D1F0-4325-9BCE-4D06A87357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D9893-892B-4F57-82F5-2298CB26C9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42807" y="541338"/>
            <a:ext cx="8466222" cy="69690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Segoe" panose="020B0502040200020203" pitchFamily="34" charset="77"/>
              </a:rPr>
              <a:t>AGODA VIP IS THE </a:t>
            </a:r>
            <a:r>
              <a:rPr lang="en-US" sz="2400" b="1" i="1" dirty="0">
                <a:solidFill>
                  <a:srgbClr val="FFC000"/>
                </a:solidFill>
                <a:latin typeface="Segoe" panose="020B0502040200020203" pitchFamily="34" charset="77"/>
              </a:rPr>
              <a:t>NEW</a:t>
            </a:r>
            <a:r>
              <a:rPr lang="en-US" sz="2400" b="1" dirty="0">
                <a:solidFill>
                  <a:srgbClr val="FFC000"/>
                </a:solidFill>
                <a:latin typeface="Segoe" panose="020B0502040200020203" pitchFamily="34" charset="77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" panose="020B0502040200020203" pitchFamily="34" charset="77"/>
              </a:rPr>
              <a:t>EXCLUSIVE OFFER FOR AGODA’S TOP CUSTOMERS WITH A MINIMUM OF 5 BOOKINGS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Segoe" panose="020B0502040200020203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C0809-4BDE-4961-B433-B021FEEB50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32"/>
          <a:stretch/>
        </p:blipFill>
        <p:spPr>
          <a:xfrm>
            <a:off x="1148429" y="1941015"/>
            <a:ext cx="5852217" cy="3156697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1F69B04-A7B1-4FC7-8F43-364416EDD40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9314" y="5376181"/>
            <a:ext cx="5008351" cy="108337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  <a:latin typeface="Segoe" panose="020B0502040200020203" pitchFamily="34" charset="77"/>
              </a:rPr>
              <a:t>AgodaVIP RATE CHANNEL IS ONLY VISIBLE FOR CUSTOMERS</a:t>
            </a:r>
          </a:p>
          <a:p>
            <a:pPr marL="0" indent="0">
              <a:buNone/>
            </a:pPr>
            <a:r>
              <a:rPr lang="th-TH" sz="1100" dirty="0">
                <a:solidFill>
                  <a:schemeClr val="bg1"/>
                </a:solidFill>
                <a:latin typeface="Segoe" panose="020B0502040200020203" pitchFamily="34" charset="77"/>
              </a:rPr>
              <a:t>• </a:t>
            </a:r>
            <a:r>
              <a:rPr lang="en-US" sz="1100" dirty="0">
                <a:solidFill>
                  <a:schemeClr val="bg1"/>
                </a:solidFill>
                <a:latin typeface="Segoe" panose="020B0502040200020203" pitchFamily="34" charset="77"/>
              </a:rPr>
              <a:t>Who are </a:t>
            </a:r>
            <a:r>
              <a:rPr lang="en-US" sz="1100" b="1" dirty="0">
                <a:solidFill>
                  <a:schemeClr val="bg1"/>
                </a:solidFill>
                <a:latin typeface="Segoe" panose="020B0502040200020203" pitchFamily="34" charset="77"/>
              </a:rPr>
              <a:t>logged in</a:t>
            </a:r>
          </a:p>
          <a:p>
            <a:pPr marL="0" indent="0">
              <a:buNone/>
            </a:pPr>
            <a:r>
              <a:rPr lang="th-TH" sz="1100" dirty="0">
                <a:solidFill>
                  <a:schemeClr val="bg1"/>
                </a:solidFill>
                <a:latin typeface="Segoe" panose="020B0502040200020203" pitchFamily="34" charset="77"/>
              </a:rPr>
              <a:t>• </a:t>
            </a:r>
            <a:r>
              <a:rPr lang="en-US" sz="1100" dirty="0">
                <a:solidFill>
                  <a:schemeClr val="bg1"/>
                </a:solidFill>
                <a:latin typeface="Segoe" panose="020B0502040200020203" pitchFamily="34" charset="77"/>
              </a:rPr>
              <a:t>Who have made more </a:t>
            </a:r>
            <a:r>
              <a:rPr lang="en-US" sz="1100" b="1" dirty="0">
                <a:solidFill>
                  <a:schemeClr val="bg1"/>
                </a:solidFill>
                <a:latin typeface="Segoe" panose="020B0502040200020203" pitchFamily="34" charset="77"/>
              </a:rPr>
              <a:t>than 5 bookings in the last 2 years </a:t>
            </a:r>
            <a:r>
              <a:rPr lang="en-US" sz="1100" dirty="0">
                <a:solidFill>
                  <a:schemeClr val="bg1"/>
                </a:solidFill>
                <a:latin typeface="Segoe" panose="020B0502040200020203" pitchFamily="34" charset="77"/>
              </a:rPr>
              <a:t>(not cancelled)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363CE-7BDC-44D0-9879-F05F3FB649E8}"/>
              </a:ext>
            </a:extLst>
          </p:cNvPr>
          <p:cNvSpPr txBox="1"/>
          <p:nvPr/>
        </p:nvSpPr>
        <p:spPr>
          <a:xfrm>
            <a:off x="1148429" y="5475768"/>
            <a:ext cx="447696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rgbClr val="FFC000"/>
                </a:solidFill>
              </a:defRPr>
            </a:lvl1pPr>
            <a:lvl2pPr marL="228600" indent="-17145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1E1E1E"/>
                </a:solidFill>
              </a:defRPr>
            </a:lvl2pPr>
            <a:lvl3pPr marL="400050" indent="-171450">
              <a:spcBef>
                <a:spcPct val="20000"/>
              </a:spcBef>
              <a:buFont typeface="Arial" pitchFamily="34" charset="0"/>
              <a:buChar char="‒"/>
              <a:defRPr sz="1600">
                <a:solidFill>
                  <a:srgbClr val="1E1E1E"/>
                </a:solidFill>
              </a:defRPr>
            </a:lvl3pPr>
            <a:lvl4pPr marL="6858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1E1E1E"/>
                </a:solidFill>
              </a:defRPr>
            </a:lvl4pPr>
            <a:lvl5pPr marL="857250" indent="-171450">
              <a:spcBef>
                <a:spcPct val="20000"/>
              </a:spcBef>
              <a:buFont typeface="Arial" pitchFamily="34" charset="0"/>
              <a:buChar char="▪"/>
              <a:defRPr sz="1600">
                <a:solidFill>
                  <a:srgbClr val="1E1E1E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solidFill>
                  <a:schemeClr val="bg1"/>
                </a:solidFill>
                <a:latin typeface="Segoe" panose="020B0502040200020203" pitchFamily="34" charset="77"/>
              </a:rPr>
              <a:t>AgodaVIP rate is visible for these</a:t>
            </a:r>
            <a:br>
              <a:rPr lang="th-TH" dirty="0">
                <a:solidFill>
                  <a:schemeClr val="bg1"/>
                </a:solidFill>
                <a:latin typeface="Segoe" panose="020B0502040200020203" pitchFamily="34" charset="77"/>
              </a:rPr>
            </a:br>
            <a:r>
              <a:rPr lang="en-US" u="sng" dirty="0">
                <a:latin typeface="Segoe" panose="020B0502040200020203" pitchFamily="34" charset="77"/>
              </a:rPr>
              <a:t>Exclusive Customers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31A30C-10D0-4E49-9281-3CCA7B3843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23" r="1159"/>
          <a:stretch/>
        </p:blipFill>
        <p:spPr>
          <a:xfrm>
            <a:off x="7240488" y="1941016"/>
            <a:ext cx="3762258" cy="1669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8ABC9F-1520-47F1-96F7-A38EA07413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0489" y="3698525"/>
            <a:ext cx="3762258" cy="1399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C147B9-93E3-4D07-B3B5-C51189881B74}"/>
              </a:ext>
            </a:extLst>
          </p:cNvPr>
          <p:cNvSpPr/>
          <p:nvPr/>
        </p:nvSpPr>
        <p:spPr>
          <a:xfrm>
            <a:off x="7240487" y="3657403"/>
            <a:ext cx="804286" cy="3971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9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7AE44A1-4B7F-422B-8D59-3897314EDF86}"/>
              </a:ext>
            </a:extLst>
          </p:cNvPr>
          <p:cNvSpPr txBox="1"/>
          <p:nvPr/>
        </p:nvSpPr>
        <p:spPr>
          <a:xfrm>
            <a:off x="4557841" y="2254226"/>
            <a:ext cx="1842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latin typeface="Segoe" panose="020B0502040200020203" pitchFamily="34" charset="77"/>
              </a:rPr>
              <a:t>MORE PRODUCTION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61CAB369-0D08-400E-8D06-A4E4F57044EE}"/>
              </a:ext>
            </a:extLst>
          </p:cNvPr>
          <p:cNvSpPr txBox="1">
            <a:spLocks/>
          </p:cNvSpPr>
          <p:nvPr/>
        </p:nvSpPr>
        <p:spPr>
          <a:xfrm>
            <a:off x="6894517" y="2008004"/>
            <a:ext cx="394445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22860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▪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dirty="0">
                <a:solidFill>
                  <a:schemeClr val="bg1"/>
                </a:solidFill>
                <a:latin typeface="Segoe" panose="020B0502040200020203" pitchFamily="34" charset="77"/>
              </a:rPr>
              <a:t>Participating hotels have seen </a:t>
            </a:r>
            <a:r>
              <a:rPr lang="en-US" sz="2000" b="1" dirty="0">
                <a:solidFill>
                  <a:srgbClr val="FFC000"/>
                </a:solidFill>
                <a:latin typeface="Segoe" panose="020B0502040200020203" pitchFamily="34" charset="77"/>
              </a:rPr>
              <a:t>+20% </a:t>
            </a:r>
            <a:r>
              <a:rPr lang="en-US" sz="1400" dirty="0">
                <a:solidFill>
                  <a:schemeClr val="bg1"/>
                </a:solidFill>
                <a:latin typeface="Segoe" panose="020B0502040200020203" pitchFamily="34" charset="77"/>
              </a:rPr>
              <a:t>increase in production and </a:t>
            </a:r>
            <a:r>
              <a:rPr lang="en-US" sz="2000" b="1" dirty="0">
                <a:solidFill>
                  <a:srgbClr val="FFC000"/>
                </a:solidFill>
                <a:latin typeface="Segoe" panose="020B0502040200020203" pitchFamily="34" charset="77"/>
              </a:rPr>
              <a:t>+16%</a:t>
            </a:r>
            <a:r>
              <a:rPr lang="en-US" sz="1400" dirty="0">
                <a:solidFill>
                  <a:schemeClr val="bg1"/>
                </a:solidFill>
                <a:latin typeface="Segoe" panose="020B0502040200020203" pitchFamily="34" charset="77"/>
              </a:rPr>
              <a:t> in revenue (after discount)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A5B2B6-01A7-496B-9ACF-07BF0C6C4287}"/>
              </a:ext>
            </a:extLst>
          </p:cNvPr>
          <p:cNvSpPr txBox="1"/>
          <p:nvPr/>
        </p:nvSpPr>
        <p:spPr>
          <a:xfrm>
            <a:off x="4557841" y="3270207"/>
            <a:ext cx="1417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latin typeface="Segoe" panose="020B0502040200020203" pitchFamily="34" charset="77"/>
              </a:rPr>
              <a:t>BETTER VISIBILITY 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C1E0108E-8BE0-4EB6-BD33-5FDFB6A0F52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39390" y="3247509"/>
            <a:ext cx="4471147" cy="63016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Segoe" panose="020B0502040200020203" pitchFamily="34" charset="77"/>
              </a:rPr>
              <a:t>Receive exclusive                badges on your property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Segoe" panose="020B0502040200020203" pitchFamily="34" charset="77"/>
              </a:rPr>
              <a:t>Improved </a:t>
            </a:r>
            <a:r>
              <a:rPr lang="en-US" sz="1800" b="1" dirty="0">
                <a:solidFill>
                  <a:srgbClr val="FFC000"/>
                </a:solidFill>
                <a:latin typeface="Segoe" panose="020B0502040200020203" pitchFamily="34" charset="77"/>
              </a:rPr>
              <a:t>Ranking</a:t>
            </a:r>
            <a:r>
              <a:rPr lang="en-US" sz="1400" b="1" dirty="0">
                <a:solidFill>
                  <a:schemeClr val="bg1"/>
                </a:solidFill>
                <a:latin typeface="Segoe" panose="020B0502040200020203" pitchFamily="34" charset="77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egoe" panose="020B0502040200020203" pitchFamily="34" charset="77"/>
              </a:rPr>
              <a:t>from increased production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8109C0-C2CB-4D66-B429-8C445F3738B9}"/>
              </a:ext>
            </a:extLst>
          </p:cNvPr>
          <p:cNvSpPr txBox="1"/>
          <p:nvPr/>
        </p:nvSpPr>
        <p:spPr>
          <a:xfrm>
            <a:off x="4557841" y="4318965"/>
            <a:ext cx="1842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latin typeface="Segoe" panose="020B0502040200020203" pitchFamily="34" charset="77"/>
              </a:rPr>
              <a:t>LOWER CANCELATIONS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98AEC496-89FB-4EB8-A56E-26572703FE4F}"/>
              </a:ext>
            </a:extLst>
          </p:cNvPr>
          <p:cNvSpPr txBox="1">
            <a:spLocks/>
          </p:cNvSpPr>
          <p:nvPr/>
        </p:nvSpPr>
        <p:spPr>
          <a:xfrm>
            <a:off x="6933250" y="4290229"/>
            <a:ext cx="3249508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22860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▪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Segoe" panose="020B0502040200020203" pitchFamily="34" charset="77"/>
              </a:rPr>
              <a:t>Up to </a:t>
            </a:r>
            <a:r>
              <a:rPr lang="en-US" sz="2000" b="1" dirty="0">
                <a:solidFill>
                  <a:srgbClr val="FFC000"/>
                </a:solidFill>
                <a:latin typeface="Segoe" panose="020B0502040200020203" pitchFamily="34" charset="77"/>
              </a:rPr>
              <a:t>30% lower cancellation </a:t>
            </a:r>
            <a:r>
              <a:rPr lang="en-US" sz="1400" dirty="0">
                <a:solidFill>
                  <a:schemeClr val="bg1"/>
                </a:solidFill>
                <a:latin typeface="Segoe" panose="020B0502040200020203" pitchFamily="34" charset="77"/>
              </a:rPr>
              <a:t>than non VIP guests</a:t>
            </a:r>
            <a:endParaRPr lang="en-US" sz="1800" b="1" dirty="0">
              <a:solidFill>
                <a:schemeClr val="bg1"/>
              </a:solidFill>
              <a:latin typeface="Segoe" panose="020B0502040200020203" pitchFamily="34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0C873B-7DC2-4ADE-B226-750F6DC22106}"/>
              </a:ext>
            </a:extLst>
          </p:cNvPr>
          <p:cNvSpPr txBox="1"/>
          <p:nvPr/>
        </p:nvSpPr>
        <p:spPr>
          <a:xfrm>
            <a:off x="4557841" y="5367723"/>
            <a:ext cx="202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latin typeface="Segoe" panose="020B0502040200020203" pitchFamily="34" charset="77"/>
              </a:rPr>
              <a:t>HIGH VALUE</a:t>
            </a:r>
            <a:r>
              <a:rPr lang="th-TH" sz="1600" b="1" dirty="0">
                <a:solidFill>
                  <a:srgbClr val="FFC000"/>
                </a:solidFill>
                <a:latin typeface="Segoe" panose="020B0502040200020203" pitchFamily="34" charset="77"/>
              </a:rPr>
              <a:t> </a:t>
            </a:r>
            <a:r>
              <a:rPr lang="en-US" sz="1600" b="1" dirty="0">
                <a:solidFill>
                  <a:srgbClr val="FFC000"/>
                </a:solidFill>
                <a:latin typeface="Segoe" panose="020B0502040200020203" pitchFamily="34" charset="77"/>
              </a:rPr>
              <a:t>CUSTOMERS 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3400972B-7050-458A-837A-41CCF536E8ED}"/>
              </a:ext>
            </a:extLst>
          </p:cNvPr>
          <p:cNvSpPr txBox="1">
            <a:spLocks/>
          </p:cNvSpPr>
          <p:nvPr/>
        </p:nvSpPr>
        <p:spPr>
          <a:xfrm>
            <a:off x="6933250" y="5367723"/>
            <a:ext cx="3403128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22860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▪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Segoe" panose="020B0502040200020203" pitchFamily="34" charset="77"/>
              </a:rPr>
              <a:t>Attract frequent quality travelers with high </a:t>
            </a:r>
            <a:r>
              <a:rPr lang="en-US" sz="2000" b="1" dirty="0">
                <a:solidFill>
                  <a:srgbClr val="FFC000"/>
                </a:solidFill>
                <a:latin typeface="Segoe" panose="020B0502040200020203" pitchFamily="34" charset="77"/>
              </a:rPr>
              <a:t>purchasing power </a:t>
            </a:r>
            <a:endParaRPr lang="en-US" sz="1800" b="1" dirty="0">
              <a:solidFill>
                <a:srgbClr val="FFC000"/>
              </a:solidFill>
              <a:latin typeface="Segoe" panose="020B0502040200020203" pitchFamily="34" charset="77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6D70FF0-2CBC-DB4E-9FAD-48258E18B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55" y="3864067"/>
            <a:ext cx="2707392" cy="4529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9D0781-4663-2F45-A48D-DAA4BE226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004" y="2444083"/>
            <a:ext cx="177920" cy="20506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C89EFFF-CC7D-DC4F-96C2-DDAFEDD25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321" y="3463010"/>
            <a:ext cx="177920" cy="2050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CE7A387-6E17-C94C-91F8-E6D0442A8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004" y="4505229"/>
            <a:ext cx="177920" cy="20506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295DBE8-DA45-8444-8845-9CBFA9F88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321" y="5557580"/>
            <a:ext cx="177920" cy="20506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6513C2C4-1BC8-304A-BB93-ED53BE19DE3B}"/>
              </a:ext>
            </a:extLst>
          </p:cNvPr>
          <p:cNvGrpSpPr/>
          <p:nvPr/>
        </p:nvGrpSpPr>
        <p:grpSpPr>
          <a:xfrm>
            <a:off x="4028321" y="2984602"/>
            <a:ext cx="7376076" cy="2157984"/>
            <a:chOff x="4028321" y="2984602"/>
            <a:chExt cx="6849381" cy="215798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469DB5-C001-3540-BB3C-4E7A3218B32E}"/>
                </a:ext>
              </a:extLst>
            </p:cNvPr>
            <p:cNvCxnSpPr>
              <a:cxnSpLocks/>
            </p:cNvCxnSpPr>
            <p:nvPr/>
          </p:nvCxnSpPr>
          <p:spPr>
            <a:xfrm>
              <a:off x="4028321" y="2984602"/>
              <a:ext cx="6849381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3AC1D77-3683-E14C-83DF-3E56BB061A51}"/>
                </a:ext>
              </a:extLst>
            </p:cNvPr>
            <p:cNvCxnSpPr>
              <a:cxnSpLocks/>
            </p:cNvCxnSpPr>
            <p:nvPr/>
          </p:nvCxnSpPr>
          <p:spPr>
            <a:xfrm>
              <a:off x="4028321" y="4059936"/>
              <a:ext cx="6849381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7D566C8-13FE-124E-867A-F1C9B68C5D3F}"/>
                </a:ext>
              </a:extLst>
            </p:cNvPr>
            <p:cNvCxnSpPr>
              <a:cxnSpLocks/>
            </p:cNvCxnSpPr>
            <p:nvPr/>
          </p:nvCxnSpPr>
          <p:spPr>
            <a:xfrm>
              <a:off x="4028321" y="5142586"/>
              <a:ext cx="6849381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F72F8BC-A14C-F542-AF2A-9ADD23E5FA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63" t="-14885" b="-1"/>
          <a:stretch/>
        </p:blipFill>
        <p:spPr>
          <a:xfrm>
            <a:off x="8386816" y="3302643"/>
            <a:ext cx="518660" cy="221328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C2442F3-10C0-2144-966E-9D73E21CD02B}"/>
              </a:ext>
            </a:extLst>
          </p:cNvPr>
          <p:cNvSpPr txBox="1">
            <a:spLocks/>
          </p:cNvSpPr>
          <p:nvPr/>
        </p:nvSpPr>
        <p:spPr>
          <a:xfrm>
            <a:off x="3153692" y="502085"/>
            <a:ext cx="7481651" cy="12258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Segoe" panose="020B0502040200020203" pitchFamily="34" charset="77"/>
              </a:rPr>
              <a:t>WHY YOUR HOTEL SHOULD JOIN THE AgodaVIP PROGRAM?</a:t>
            </a:r>
          </a:p>
        </p:txBody>
      </p:sp>
    </p:spTree>
    <p:extLst>
      <p:ext uri="{BB962C8B-B14F-4D97-AF65-F5344CB8AC3E}">
        <p14:creationId xmlns:p14="http://schemas.microsoft.com/office/powerpoint/2010/main" val="224764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173A0F20-BF8A-4104-8009-0582581830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173A0F20-BF8A-4104-8009-0582581830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06AE250-2F5D-D244-8F58-70B51B7050BF}"/>
              </a:ext>
            </a:extLst>
          </p:cNvPr>
          <p:cNvSpPr txBox="1">
            <a:spLocks/>
          </p:cNvSpPr>
          <p:nvPr/>
        </p:nvSpPr>
        <p:spPr>
          <a:xfrm>
            <a:off x="4028321" y="5115785"/>
            <a:ext cx="7030688" cy="541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1E1E1E"/>
                </a:solidFill>
              </a:defRPr>
            </a:lvl1pPr>
            <a:lvl2pPr marL="228600" indent="-17145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1E1E1E"/>
                </a:solidFill>
              </a:defRPr>
            </a:lvl2pPr>
            <a:lvl3pPr marL="400050" indent="-171450">
              <a:spcBef>
                <a:spcPct val="20000"/>
              </a:spcBef>
              <a:buFont typeface="Arial" pitchFamily="34" charset="0"/>
              <a:buChar char="‒"/>
              <a:defRPr sz="1600">
                <a:solidFill>
                  <a:srgbClr val="1E1E1E"/>
                </a:solidFill>
              </a:defRPr>
            </a:lvl3pPr>
            <a:lvl4pPr marL="6858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1E1E1E"/>
                </a:solidFill>
              </a:defRPr>
            </a:lvl4pPr>
            <a:lvl5pPr marL="857250" indent="-171450">
              <a:spcBef>
                <a:spcPct val="20000"/>
              </a:spcBef>
              <a:buFont typeface="Arial" pitchFamily="34" charset="0"/>
              <a:buChar char="▪"/>
              <a:defRPr sz="1600">
                <a:solidFill>
                  <a:srgbClr val="1E1E1E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1600" dirty="0">
                <a:solidFill>
                  <a:schemeClr val="bg2"/>
                </a:solidFill>
                <a:latin typeface="Segoe" panose="020B0502040200020203" pitchFamily="34" charset="77"/>
              </a:rPr>
              <a:t>30 black out days allowed per year </a:t>
            </a:r>
          </a:p>
          <a:p>
            <a:endParaRPr lang="en-US" sz="1600" dirty="0">
              <a:solidFill>
                <a:schemeClr val="bg2"/>
              </a:solidFill>
              <a:latin typeface="Segoe" panose="020B0502040200020203" pitchFamily="34" charset="77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6D8D94A-B6D1-E44C-B06C-471267730125}"/>
              </a:ext>
            </a:extLst>
          </p:cNvPr>
          <p:cNvSpPr txBox="1">
            <a:spLocks/>
          </p:cNvSpPr>
          <p:nvPr/>
        </p:nvSpPr>
        <p:spPr>
          <a:xfrm>
            <a:off x="4028321" y="3801591"/>
            <a:ext cx="499313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22860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▪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Segoe" panose="020B0502040200020203" pitchFamily="34" charset="77"/>
              </a:rPr>
              <a:t>AgodaVIP rate channel is permanent. If switched off, rate channel cannot be reactivated within 2 months.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610D6A90-0356-9246-B106-547E79CB111A}"/>
              </a:ext>
            </a:extLst>
          </p:cNvPr>
          <p:cNvSpPr txBox="1">
            <a:spLocks/>
          </p:cNvSpPr>
          <p:nvPr/>
        </p:nvSpPr>
        <p:spPr>
          <a:xfrm>
            <a:off x="3915109" y="2431569"/>
            <a:ext cx="7536946" cy="9725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  <a:latin typeface="Segoe" panose="020B0502040200020203" pitchFamily="34" charset="77"/>
              </a:rPr>
              <a:t>Min allowed 15%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F4F691E-42D0-CA42-9B0A-656D3C486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452" y="2472921"/>
            <a:ext cx="479387" cy="4399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1C48B3-7B44-0E48-BDDC-D11430303F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3452" y="3817175"/>
            <a:ext cx="528996" cy="5289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711258-7204-874B-93B1-57C4B0A19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452" y="4817984"/>
            <a:ext cx="590639" cy="59560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0C8C75B-3DDE-9B4B-AB98-06F05AE41CA2}"/>
              </a:ext>
            </a:extLst>
          </p:cNvPr>
          <p:cNvSpPr txBox="1"/>
          <p:nvPr/>
        </p:nvSpPr>
        <p:spPr>
          <a:xfrm>
            <a:off x="1148429" y="5035763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  <a:latin typeface="Segoe" panose="020B0502040200020203" pitchFamily="34" charset="77"/>
              </a:rPr>
              <a:t>BLACK-OUT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913E37-B1FE-0F41-9C52-62B2C4493CC2}"/>
              </a:ext>
            </a:extLst>
          </p:cNvPr>
          <p:cNvSpPr txBox="1"/>
          <p:nvPr/>
        </p:nvSpPr>
        <p:spPr>
          <a:xfrm>
            <a:off x="1148429" y="3724646"/>
            <a:ext cx="161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  <a:latin typeface="Segoe" panose="020B0502040200020203" pitchFamily="34" charset="77"/>
              </a:rPr>
              <a:t>MAXIMUM COVERAGE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BE71A0-1373-0F45-A447-EFB2672E96BF}"/>
              </a:ext>
            </a:extLst>
          </p:cNvPr>
          <p:cNvSpPr txBox="1"/>
          <p:nvPr/>
        </p:nvSpPr>
        <p:spPr>
          <a:xfrm>
            <a:off x="1148429" y="2472921"/>
            <a:ext cx="135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  <a:latin typeface="Segoe" panose="020B0502040200020203" pitchFamily="34" charset="77"/>
                <a:cs typeface="Arial" charset="0"/>
              </a:rPr>
              <a:t>DISCOUNT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282D0A-98EA-A145-8EF7-821CE56A849C}"/>
              </a:ext>
            </a:extLst>
          </p:cNvPr>
          <p:cNvCxnSpPr/>
          <p:nvPr/>
        </p:nvCxnSpPr>
        <p:spPr>
          <a:xfrm>
            <a:off x="4028321" y="3312034"/>
            <a:ext cx="684938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976A80C-AE52-7647-8A36-BDCF98D951A3}"/>
              </a:ext>
            </a:extLst>
          </p:cNvPr>
          <p:cNvCxnSpPr/>
          <p:nvPr/>
        </p:nvCxnSpPr>
        <p:spPr>
          <a:xfrm>
            <a:off x="4028321" y="4691482"/>
            <a:ext cx="684938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440DEC6-E8D3-AF4D-86EB-8A12BD3D8F3A}"/>
              </a:ext>
            </a:extLst>
          </p:cNvPr>
          <p:cNvSpPr txBox="1">
            <a:spLocks/>
          </p:cNvSpPr>
          <p:nvPr/>
        </p:nvSpPr>
        <p:spPr>
          <a:xfrm>
            <a:off x="3153693" y="508229"/>
            <a:ext cx="7122422" cy="9033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Segoe" panose="020B0502040200020203" pitchFamily="34" charset="77"/>
              </a:rPr>
              <a:t>WHAT ARE THE </a:t>
            </a:r>
            <a:r>
              <a:rPr lang="en-US" sz="2800" b="1" dirty="0">
                <a:solidFill>
                  <a:srgbClr val="FFC000"/>
                </a:solidFill>
                <a:latin typeface="Segoe" panose="020B0502040200020203" pitchFamily="34" charset="77"/>
              </a:rPr>
              <a:t>CRITERIA</a:t>
            </a:r>
            <a:r>
              <a:rPr lang="en-US" sz="2800" b="1" dirty="0">
                <a:solidFill>
                  <a:srgbClr val="000000"/>
                </a:solidFill>
                <a:latin typeface="Segoe" panose="020B0502040200020203" pitchFamily="34" charset="77"/>
              </a:rPr>
              <a:t> TO JOIN AgodaVIP? </a:t>
            </a:r>
            <a:endParaRPr lang="en-US" sz="1400" b="1" dirty="0">
              <a:solidFill>
                <a:srgbClr val="000000"/>
              </a:solidFill>
              <a:latin typeface="Segoe" panose="020B0502040200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374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173A0F20-BF8A-4104-8009-0582581830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9636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173A0F20-BF8A-4104-8009-0582581830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4430615-0C3C-4C8B-92CB-3A96D8239A3E}"/>
              </a:ext>
            </a:extLst>
          </p:cNvPr>
          <p:cNvSpPr txBox="1">
            <a:spLocks/>
          </p:cNvSpPr>
          <p:nvPr/>
        </p:nvSpPr>
        <p:spPr>
          <a:xfrm>
            <a:off x="4028321" y="5115785"/>
            <a:ext cx="7030688" cy="541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1E1E1E"/>
                </a:solidFill>
              </a:defRPr>
            </a:lvl1pPr>
            <a:lvl2pPr marL="228600" indent="-17145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1E1E1E"/>
                </a:solidFill>
              </a:defRPr>
            </a:lvl2pPr>
            <a:lvl3pPr marL="400050" indent="-171450">
              <a:spcBef>
                <a:spcPct val="20000"/>
              </a:spcBef>
              <a:buFont typeface="Arial" pitchFamily="34" charset="0"/>
              <a:buChar char="‒"/>
              <a:defRPr sz="1600">
                <a:solidFill>
                  <a:srgbClr val="1E1E1E"/>
                </a:solidFill>
              </a:defRPr>
            </a:lvl3pPr>
            <a:lvl4pPr marL="6858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1E1E1E"/>
                </a:solidFill>
              </a:defRPr>
            </a:lvl4pPr>
            <a:lvl5pPr marL="857250" indent="-171450">
              <a:spcBef>
                <a:spcPct val="20000"/>
              </a:spcBef>
              <a:buFont typeface="Arial" pitchFamily="34" charset="0"/>
              <a:buChar char="▪"/>
              <a:defRPr sz="1600">
                <a:solidFill>
                  <a:srgbClr val="1E1E1E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1600" dirty="0">
                <a:solidFill>
                  <a:schemeClr val="bg2"/>
                </a:solidFill>
                <a:latin typeface="Segoe" panose="020B0502040200020203" pitchFamily="34" charset="77"/>
              </a:rPr>
              <a:t>30 black out days allowed per year </a:t>
            </a:r>
          </a:p>
          <a:p>
            <a:endParaRPr lang="en-US" sz="1600" dirty="0">
              <a:solidFill>
                <a:schemeClr val="bg2"/>
              </a:solidFill>
              <a:latin typeface="Segoe" panose="020B0502040200020203" pitchFamily="34" charset="77"/>
            </a:endParaRP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C29C4E-3EC7-4EDA-B3B8-5085A564580F}"/>
              </a:ext>
            </a:extLst>
          </p:cNvPr>
          <p:cNvSpPr txBox="1">
            <a:spLocks/>
          </p:cNvSpPr>
          <p:nvPr/>
        </p:nvSpPr>
        <p:spPr>
          <a:xfrm>
            <a:off x="4028321" y="3801591"/>
            <a:ext cx="528769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22860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▪"/>
              <a:defRPr sz="16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Segoe" panose="020B0502040200020203" pitchFamily="34" charset="77"/>
              </a:rPr>
              <a:t>Agoda VIP rate channel is permanent. If switched off, rate channel cannot be reactivated within 2 months.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403617-D784-40AF-B808-B2F8ABCA26B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15199" y="2355966"/>
            <a:ext cx="7536946" cy="972574"/>
          </a:xfrm>
          <a:prstGeom prst="rect">
            <a:avLst/>
          </a:prstGeom>
        </p:spPr>
        <p:txBody>
          <a:bodyPr/>
          <a:lstStyle/>
          <a:p>
            <a:pPr marL="347663" indent="-347663"/>
            <a:r>
              <a:rPr lang="en-US" sz="1600" dirty="0">
                <a:solidFill>
                  <a:schemeClr val="bg2"/>
                </a:solidFill>
                <a:latin typeface="Segoe" panose="020B0502040200020203" pitchFamily="34" charset="77"/>
              </a:rPr>
              <a:t>5% discount on top of  your current APS</a:t>
            </a:r>
          </a:p>
          <a:p>
            <a:pPr marL="347663" indent="-347663"/>
            <a:r>
              <a:rPr lang="en-US" sz="1600" dirty="0">
                <a:solidFill>
                  <a:schemeClr val="bg2"/>
                </a:solidFill>
                <a:latin typeface="Segoe" panose="020B0502040200020203" pitchFamily="34" charset="77"/>
              </a:rPr>
              <a:t>E.g., If APS activated at 10% discount then Agoda VIP 10+5=15%</a:t>
            </a:r>
          </a:p>
          <a:p>
            <a:pPr marL="347663" indent="-347663"/>
            <a:r>
              <a:rPr lang="en-US" sz="1600" dirty="0">
                <a:solidFill>
                  <a:schemeClr val="bg2"/>
                </a:solidFill>
                <a:latin typeface="Segoe" panose="020B0502040200020203" pitchFamily="34" charset="77"/>
              </a:rPr>
              <a:t>APS rate channel is mandatory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5A81F3-15E0-B14E-85CC-E278F271A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452" y="2472921"/>
            <a:ext cx="479387" cy="439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FE336-FA52-9742-9D5B-F90C60EB3B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3452" y="3817175"/>
            <a:ext cx="528996" cy="528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7F2D9B-C8DB-9D4B-AF78-DC84DE270B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452" y="4817984"/>
            <a:ext cx="590639" cy="5956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2C7AB1-8AED-8C44-8475-7D69E7A55001}"/>
              </a:ext>
            </a:extLst>
          </p:cNvPr>
          <p:cNvSpPr txBox="1"/>
          <p:nvPr/>
        </p:nvSpPr>
        <p:spPr>
          <a:xfrm>
            <a:off x="1148429" y="5035763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  <a:latin typeface="Segoe" panose="020B0502040200020203" pitchFamily="34" charset="77"/>
              </a:rPr>
              <a:t>BLACK-OUT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BEA0DA-5DE9-E84C-A953-1BB50BF01F80}"/>
              </a:ext>
            </a:extLst>
          </p:cNvPr>
          <p:cNvSpPr txBox="1"/>
          <p:nvPr/>
        </p:nvSpPr>
        <p:spPr>
          <a:xfrm>
            <a:off x="1148429" y="3724646"/>
            <a:ext cx="161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  <a:latin typeface="Segoe" panose="020B0502040200020203" pitchFamily="34" charset="77"/>
              </a:rPr>
              <a:t>MAXIMUM COVERAGE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8152B5-8CD7-F040-9D9B-33EAC9B201F9}"/>
              </a:ext>
            </a:extLst>
          </p:cNvPr>
          <p:cNvSpPr txBox="1"/>
          <p:nvPr/>
        </p:nvSpPr>
        <p:spPr>
          <a:xfrm>
            <a:off x="1148429" y="2472921"/>
            <a:ext cx="135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  <a:latin typeface="Segoe" panose="020B0502040200020203" pitchFamily="34" charset="77"/>
                <a:cs typeface="Arial" charset="0"/>
              </a:rPr>
              <a:t>DISCOUNT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A6A145-2D03-A049-9737-585D592C76B8}"/>
              </a:ext>
            </a:extLst>
          </p:cNvPr>
          <p:cNvCxnSpPr/>
          <p:nvPr/>
        </p:nvCxnSpPr>
        <p:spPr>
          <a:xfrm>
            <a:off x="4028321" y="3472282"/>
            <a:ext cx="684938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9FCC77-D2B2-9A43-93C0-02BDA5061E35}"/>
              </a:ext>
            </a:extLst>
          </p:cNvPr>
          <p:cNvCxnSpPr/>
          <p:nvPr/>
        </p:nvCxnSpPr>
        <p:spPr>
          <a:xfrm>
            <a:off x="4028321" y="4691482"/>
            <a:ext cx="684938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5BBCD64-6DBD-844E-B674-0A20699EEA10}"/>
              </a:ext>
            </a:extLst>
          </p:cNvPr>
          <p:cNvSpPr txBox="1">
            <a:spLocks/>
          </p:cNvSpPr>
          <p:nvPr/>
        </p:nvSpPr>
        <p:spPr>
          <a:xfrm>
            <a:off x="3232839" y="508229"/>
            <a:ext cx="6912647" cy="9033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Segoe" panose="020B0502040200020203" pitchFamily="34" charset="77"/>
              </a:rPr>
              <a:t>WHAT ARE THE </a:t>
            </a:r>
            <a:r>
              <a:rPr lang="en-US" sz="2800" b="1" dirty="0">
                <a:solidFill>
                  <a:srgbClr val="FFC000"/>
                </a:solidFill>
                <a:latin typeface="Segoe" panose="020B0502040200020203" pitchFamily="34" charset="77"/>
              </a:rPr>
              <a:t>CRITERIA</a:t>
            </a:r>
            <a:r>
              <a:rPr lang="en-US" sz="2800" b="1" dirty="0">
                <a:solidFill>
                  <a:srgbClr val="000000"/>
                </a:solidFill>
                <a:latin typeface="Segoe" panose="020B0502040200020203" pitchFamily="34" charset="77"/>
              </a:rPr>
              <a:t> TO JOIN AgodaVIP? </a:t>
            </a:r>
            <a:r>
              <a:rPr lang="en-US" sz="2000" b="1" dirty="0">
                <a:solidFill>
                  <a:srgbClr val="000000"/>
                </a:solidFill>
                <a:latin typeface="Segoe" panose="020B0502040200020203" pitchFamily="34" charset="77"/>
              </a:rPr>
              <a:t>PROPERTIES WITH APS</a:t>
            </a:r>
            <a:endParaRPr lang="en-US" sz="1400" b="1" dirty="0">
              <a:solidFill>
                <a:srgbClr val="000000"/>
              </a:solidFill>
              <a:latin typeface="Segoe" panose="020B0502040200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57963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9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1&quot;&gt;&lt;elem m_fUsage=&quot;2.54282122192001303063E+00&quot;&gt;&lt;m_msothmcolidx val=&quot;0&quot;/&gt;&lt;m_rgb r=&quot;96&quot; g=&quot;C9&quot; b=&quot;F3&quot;/&gt;&lt;m_nBrightness tagver0=&quot;26206&quot; tagname0=&quot;m_nBrightnessUNRECOGNIZED&quot; val=&quot;0&quot;/&gt;&lt;/elem&gt;&lt;elem m_fUsage=&quot;2.39562277792290068135E+00&quot;&gt;&lt;m_msothmcolidx val=&quot;0&quot;/&gt;&lt;m_rgb r=&quot;FF&quot; g=&quot;66&quot; b=&quot;66&quot;/&gt;&lt;m_nBrightness tagver0=&quot;26206&quot; tagname0=&quot;m_nBrightnessUNRECOGNIZED&quot; val=&quot;0&quot;/&gt;&lt;/elem&gt;&lt;elem m_fUsage=&quot;2.00113556139721016081E+00&quot;&gt;&lt;m_msothmcolidx val=&quot;0&quot;/&gt;&lt;m_rgb r=&quot;13&quot; g=&quot;9B&quot; b=&quot;04&quot;/&gt;&lt;m_nBrightness tagver0=&quot;26206&quot; tagname0=&quot;m_nBrightnessUNRECOGNIZED&quot; val=&quot;0&quot;/&gt;&lt;/elem&gt;&lt;elem m_fUsage=&quot;1.88145255572117986453E+00&quot;&gt;&lt;m_msothmcolidx val=&quot;0&quot;/&gt;&lt;m_rgb r=&quot;F7&quot; g=&quot;9D&quot; b=&quot;11&quot;/&gt;&lt;m_nBrightness tagver0=&quot;26206&quot; tagname0=&quot;m_nBrightnessUNRECOGNIZED&quot; val=&quot;0&quot;/&gt;&lt;/elem&gt;&lt;elem m_fUsage=&quot;3.59868338805139686976E-01&quot;&gt;&lt;m_msothmcolidx val=&quot;0&quot;/&gt;&lt;m_rgb r=&quot;03&quot; g=&quot;4E&quot; b=&quot;85&quot;/&gt;&lt;m_nBrightness tagver0=&quot;26206&quot; tagname0=&quot;m_nBrightnessUNRECOGNIZED&quot; val=&quot;0&quot;/&gt;&lt;/elem&gt;&lt;elem m_fUsage=&quot;2.05891132094649098594E-01&quot;&gt;&lt;m_msothmcolidx val=&quot;0&quot;/&gt;&lt;m_rgb r=&quot;F5&quot; g=&quot;AD&quot; b=&quot;5C&quot;/&gt;&lt;m_nBrightness tagver0=&quot;26206&quot; tagname0=&quot;m_nBrightnessUNRECOGNIZED&quot; val=&quot;0&quot;/&gt;&lt;/elem&gt;&lt;elem m_fUsage=&quot;1.68395824273397554105E-01&quot;&gt;&lt;m_msothmcolidx val=&quot;0&quot;/&gt;&lt;m_rgb r=&quot;FA&quot; g=&quot;C2&quot; b=&quot;70&quot;/&gt;&lt;m_nBrightness tagver0=&quot;26206&quot; tagname0=&quot;m_nBrightnessUNRECOGNIZED&quot; val=&quot;0&quot;/&gt;&lt;/elem&gt;&lt;elem m_fUsage=&quot;1.10484500305776153772E-01&quot;&gt;&lt;m_msothmcolidx val=&quot;0&quot;/&gt;&lt;m_rgb r=&quot;C5&quot; g=&quot;88&quot; b=&quot;DF&quot;/&gt;&lt;m_nBrightness tagver0=&quot;26206&quot; tagname0=&quot;m_nBrightnessUNRECOGNIZED&quot; val=&quot;0&quot;/&gt;&lt;/elem&gt;&lt;elem m_fUsage=&quot;1.09418989131512434110E-01&quot;&gt;&lt;m_msothmcolidx val=&quot;0&quot;/&gt;&lt;m_rgb r=&quot;D6&quot; g=&quot;FA&quot; b=&quot;9A&quot;/&gt;&lt;m_nBrightness tagver0=&quot;26206&quot; tagname0=&quot;m_nBrightnessUNRECOGNIZED&quot; val=&quot;0&quot;/&gt;&lt;/elem&gt;&lt;elem m_fUsage=&quot;8.94924452476786869148E-02&quot;&gt;&lt;m_msothmcolidx val=&quot;0&quot;/&gt;&lt;m_rgb r=&quot;FA&quot; g=&quot;A7&quot; b=&quot;BD&quot;/&gt;&lt;m_nBrightness tagver0=&quot;26206&quot; tagname0=&quot;m_nBrightnessUNRECOGNIZED&quot; val=&quot;0&quot;/&gt;&lt;/elem&gt;&lt;elem m_fUsage=&quot;7.17897987691853145531E-02&quot;&gt;&lt;m_msothmcolidx val=&quot;0&quot;/&gt;&lt;m_rgb r=&quot;E6&quot; g=&quot;71&quot; b=&quot;06&quot;/&gt;&lt;m_nBrightness tagver0=&quot;26206&quot; tagname0=&quot;m_nBrightnessUNRECOGNIZED&quot;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goda Content Page Background">
  <a:themeElements>
    <a:clrScheme name="Custom 1">
      <a:dk1>
        <a:srgbClr val="7F7F7F"/>
      </a:dk1>
      <a:lt1>
        <a:sysClr val="window" lastClr="FFFFFF"/>
      </a:lt1>
      <a:dk2>
        <a:srgbClr val="7F7F7F"/>
      </a:dk2>
      <a:lt2>
        <a:srgbClr val="FFFFFF"/>
      </a:lt2>
      <a:accent1>
        <a:srgbClr val="7F7F7F"/>
      </a:accent1>
      <a:accent2>
        <a:srgbClr val="FF0000"/>
      </a:accent2>
      <a:accent3>
        <a:srgbClr val="1AAC5B"/>
      </a:accent3>
      <a:accent4>
        <a:srgbClr val="9436D4"/>
      </a:accent4>
      <a:accent5>
        <a:srgbClr val="0283FF"/>
      </a:accent5>
      <a:accent6>
        <a:srgbClr val="F79D11"/>
      </a:accent6>
      <a:hlink>
        <a:srgbClr val="0000FF"/>
      </a:hlink>
      <a:folHlink>
        <a:srgbClr val="800080"/>
      </a:folHlink>
    </a:clrScheme>
    <a:fontScheme name="Agoda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oda Template" id="{74C8391E-298F-4F1A-BC04-33136D61E43D}" vid="{C0CAC5F5-FEED-42AD-BC95-FD43C8C958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17622</TotalTime>
  <Words>248</Words>
  <Application>Microsoft Office PowerPoint</Application>
  <PresentationFormat>Widescreen</PresentationFormat>
  <Paragraphs>36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Segoe</vt:lpstr>
      <vt:lpstr>Agoda Content Page Background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Agoda VIP</dc:title>
  <dc:creator>Kanjanapattana, Nutthanun (Agoda)</dc:creator>
  <cp:lastModifiedBy>Visessonchok, Tanunporn (Agoda)</cp:lastModifiedBy>
  <cp:revision>123</cp:revision>
  <cp:lastPrinted>2019-05-07T09:59:31Z</cp:lastPrinted>
  <dcterms:created xsi:type="dcterms:W3CDTF">2018-05-20T16:04:03Z</dcterms:created>
  <dcterms:modified xsi:type="dcterms:W3CDTF">2020-01-17T09:11:44Z</dcterms:modified>
</cp:coreProperties>
</file>