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3493" r:id="rId2"/>
    <p:sldId id="3465" r:id="rId3"/>
    <p:sldId id="3466" r:id="rId4"/>
    <p:sldId id="3467" r:id="rId5"/>
    <p:sldId id="3468" r:id="rId6"/>
    <p:sldId id="3479" r:id="rId7"/>
    <p:sldId id="3480" r:id="rId8"/>
    <p:sldId id="3482" r:id="rId9"/>
    <p:sldId id="3492" r:id="rId10"/>
    <p:sldId id="3463" r:id="rId11"/>
    <p:sldId id="3501" r:id="rId12"/>
    <p:sldId id="3502" r:id="rId13"/>
    <p:sldId id="3489" r:id="rId14"/>
    <p:sldId id="3490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DE99578-B1CC-4466-8213-640AC9612352}">
          <p14:sldIdLst>
            <p14:sldId id="3493"/>
            <p14:sldId id="3465"/>
            <p14:sldId id="3466"/>
            <p14:sldId id="3467"/>
            <p14:sldId id="3468"/>
            <p14:sldId id="3479"/>
            <p14:sldId id="3480"/>
            <p14:sldId id="3482"/>
            <p14:sldId id="3492"/>
            <p14:sldId id="3463"/>
            <p14:sldId id="3501"/>
            <p14:sldId id="3502"/>
            <p14:sldId id="3489"/>
            <p14:sldId id="3490"/>
          </p14:sldIdLst>
        </p14:section>
        <p14:section name="Templates" id="{B286C81C-5771-4F63-ADF5-61C22AF7F95F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8B8D"/>
    <a:srgbClr val="17964A"/>
    <a:srgbClr val="E8E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50"/>
    <p:restoredTop sz="94633"/>
  </p:normalViewPr>
  <p:slideViewPr>
    <p:cSldViewPr snapToGrid="0" snapToObjects="1">
      <p:cViewPr varScale="1">
        <p:scale>
          <a:sx n="110" d="100"/>
          <a:sy n="110" d="100"/>
        </p:scale>
        <p:origin x="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3016270337922402E-2"/>
          <c:y val="2.6342451874366769E-2"/>
          <c:w val="0.97396745932415518"/>
          <c:h val="0.9473150962512665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</c:spPr>
          <c:invertIfNegative val="0"/>
          <c:val>
            <c:numRef>
              <c:f>Sheet1!$A$1:$C$1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34-4737-ACC3-A7384322D106}"/>
            </c:ext>
          </c:extLst>
        </c:ser>
        <c:ser>
          <c:idx val="1"/>
          <c:order val="1"/>
          <c:spPr>
            <a:solidFill>
              <a:srgbClr val="17964A"/>
            </a:solidFill>
            <a:ln>
              <a:noFill/>
            </a:ln>
          </c:spPr>
          <c:invertIfNegative val="0"/>
          <c:val>
            <c:numRef>
              <c:f>Sheet1!$A$2:$C$2</c:f>
              <c:numCache>
                <c:formatCode>General</c:formatCode>
                <c:ptCount val="3"/>
                <c:pt idx="0">
                  <c:v>164.1</c:v>
                </c:pt>
                <c:pt idx="1">
                  <c:v>138.4</c:v>
                </c:pt>
                <c:pt idx="2">
                  <c:v>133.9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34-4737-ACC3-A7384322D1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955269343"/>
        <c:axId val="1"/>
      </c:barChart>
      <c:catAx>
        <c:axId val="955269343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64.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955269343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8694942903752025E-2"/>
          <c:y val="3.9628180039138941E-2"/>
          <c:w val="0.88716693855356166"/>
          <c:h val="0.92074363992172203"/>
        </c:manualLayout>
      </c:layout>
      <c:lineChart>
        <c:grouping val="standard"/>
        <c:varyColors val="0"/>
        <c:ser>
          <c:idx val="0"/>
          <c:order val="0"/>
          <c:spPr>
            <a:ln w="38100" algn="ctr">
              <a:solidFill>
                <a:srgbClr val="15B361"/>
              </a:solidFill>
              <a:prstDash val="solid"/>
            </a:ln>
          </c:spPr>
          <c:marker>
            <c:symbol val="none"/>
          </c:marker>
          <c:val>
            <c:numRef>
              <c:f>Sheet1!$A$1:$N$1</c:f>
              <c:numCache>
                <c:formatCode>General</c:formatCode>
                <c:ptCount val="14"/>
                <c:pt idx="0">
                  <c:v>43</c:v>
                </c:pt>
                <c:pt idx="1">
                  <c:v>49</c:v>
                </c:pt>
                <c:pt idx="2">
                  <c:v>38</c:v>
                </c:pt>
                <c:pt idx="3">
                  <c:v>47</c:v>
                </c:pt>
                <c:pt idx="4">
                  <c:v>48</c:v>
                </c:pt>
                <c:pt idx="5">
                  <c:v>45</c:v>
                </c:pt>
                <c:pt idx="6">
                  <c:v>46</c:v>
                </c:pt>
                <c:pt idx="7">
                  <c:v>57.999999999999993</c:v>
                </c:pt>
                <c:pt idx="8">
                  <c:v>36</c:v>
                </c:pt>
                <c:pt idx="9">
                  <c:v>36</c:v>
                </c:pt>
                <c:pt idx="10">
                  <c:v>39</c:v>
                </c:pt>
                <c:pt idx="11">
                  <c:v>42</c:v>
                </c:pt>
                <c:pt idx="12">
                  <c:v>44</c:v>
                </c:pt>
                <c:pt idx="13">
                  <c:v>41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3675-4510-AA07-AC3B2139B0CD}"/>
            </c:ext>
          </c:extLst>
        </c:ser>
        <c:ser>
          <c:idx val="1"/>
          <c:order val="1"/>
          <c:spPr>
            <a:ln w="38100" algn="ctr">
              <a:solidFill>
                <a:schemeClr val="accent3"/>
              </a:solidFill>
              <a:prstDash val="solid"/>
            </a:ln>
          </c:spPr>
          <c:marker>
            <c:symbol val="none"/>
          </c:marker>
          <c:val>
            <c:numRef>
              <c:f>Sheet1!$A$2:$N$2</c:f>
              <c:numCache>
                <c:formatCode>General</c:formatCode>
                <c:ptCount val="14"/>
                <c:pt idx="0">
                  <c:v>17</c:v>
                </c:pt>
                <c:pt idx="1">
                  <c:v>22</c:v>
                </c:pt>
                <c:pt idx="2">
                  <c:v>10</c:v>
                </c:pt>
                <c:pt idx="3">
                  <c:v>14.000000000000002</c:v>
                </c:pt>
                <c:pt idx="4">
                  <c:v>16</c:v>
                </c:pt>
                <c:pt idx="5">
                  <c:v>15</c:v>
                </c:pt>
                <c:pt idx="6">
                  <c:v>12</c:v>
                </c:pt>
                <c:pt idx="7">
                  <c:v>17</c:v>
                </c:pt>
                <c:pt idx="8">
                  <c:v>7.0000000000000009</c:v>
                </c:pt>
                <c:pt idx="9">
                  <c:v>6</c:v>
                </c:pt>
                <c:pt idx="10">
                  <c:v>9</c:v>
                </c:pt>
                <c:pt idx="11">
                  <c:v>11</c:v>
                </c:pt>
                <c:pt idx="12">
                  <c:v>15</c:v>
                </c:pt>
                <c:pt idx="13">
                  <c:v>12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3675-4510-AA07-AC3B2139B0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4048383"/>
        <c:axId val="1"/>
      </c:lineChart>
      <c:catAx>
        <c:axId val="614048383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6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&quot;%&quot;;&quot;-&quot;#,##0&quot;%&quot;" sourceLinked="0"/>
        <c:majorTickMark val="out"/>
        <c:minorTickMark val="none"/>
        <c:tickLblPos val="nextTo"/>
        <c:spPr>
          <a:ln w="9525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pPr>
            <a:endParaRPr lang="en-US"/>
          </a:p>
        </c:txPr>
        <c:crossAx val="614048383"/>
        <c:crosses val="min"/>
        <c:crossBetween val="midCat"/>
        <c:majorUnit val="10"/>
      </c:valAx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2440191387559809E-2"/>
          <c:y val="2.6275896917635173E-2"/>
          <c:w val="0.97511961722488039"/>
          <c:h val="0.9474482061647296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latin typeface="Lato" panose="020F0502020204030203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40.799999999999997</c:v>
                </c:pt>
                <c:pt idx="1">
                  <c:v>45.2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DE-4D2E-B557-752E463F5789}"/>
            </c:ext>
          </c:extLst>
        </c:ser>
        <c:ser>
          <c:idx val="1"/>
          <c:order val="1"/>
          <c:spPr>
            <a:solidFill>
              <a:srgbClr val="17964A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Lato" panose="020F0502020204030203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Sheet1!$A$2:$B$2</c:f>
              <c:numCache>
                <c:formatCode>General</c:formatCode>
                <c:ptCount val="2"/>
                <c:pt idx="0">
                  <c:v>59.2</c:v>
                </c:pt>
                <c:pt idx="1">
                  <c:v>54.8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DE-4D2E-B557-752E463F578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100"/>
        <c:axId val="1898927839"/>
        <c:axId val="1"/>
      </c:barChart>
      <c:catAx>
        <c:axId val="1898927839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12700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74.6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898927839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1891918191351067E-2"/>
          <c:w val="0.9876959255076867"/>
          <c:h val="0.9110997420183526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Inbound</c:v>
                </c:pt>
              </c:strCache>
            </c:strRef>
          </c:tx>
          <c:spPr>
            <a:ln w="25400" cap="rnd">
              <a:solidFill>
                <a:srgbClr val="17964A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>
                <c:manualLayout>
                  <c:x val="-4.1463734147906911E-2"/>
                  <c:y val="-0.2187048813551849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12A-4790-AC59-FA4FA98F4FA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1</c:v>
                </c:pt>
                <c:pt idx="1">
                  <c:v>2 - 3</c:v>
                </c:pt>
                <c:pt idx="2">
                  <c:v>4 -5 </c:v>
                </c:pt>
                <c:pt idx="3">
                  <c:v>6 - 10</c:v>
                </c:pt>
                <c:pt idx="4">
                  <c:v>11 - 15</c:v>
                </c:pt>
                <c:pt idx="5">
                  <c:v>16 - 20</c:v>
                </c:pt>
                <c:pt idx="6">
                  <c:v>&gt; 20</c:v>
                </c:pt>
              </c:strCache>
            </c:strRef>
          </c:cat>
          <c:val>
            <c:numRef>
              <c:f>Sheet1!$B$2:$B$8</c:f>
              <c:numCache>
                <c:formatCode>0.00%</c:formatCode>
                <c:ptCount val="7"/>
                <c:pt idx="0">
                  <c:v>0.153</c:v>
                </c:pt>
                <c:pt idx="1">
                  <c:v>0.40100000000000002</c:v>
                </c:pt>
                <c:pt idx="2">
                  <c:v>0.23699999999999999</c:v>
                </c:pt>
                <c:pt idx="3">
                  <c:v>0.154</c:v>
                </c:pt>
                <c:pt idx="4">
                  <c:v>3.4000000000000002E-2</c:v>
                </c:pt>
                <c:pt idx="5">
                  <c:v>8.0000000000000002E-3</c:v>
                </c:pt>
                <c:pt idx="6">
                  <c:v>1.4E-2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D12A-4790-AC59-FA4FA98F4FA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Domestic</c:v>
                </c:pt>
              </c:strCache>
            </c:strRef>
          </c:tx>
          <c:spPr>
            <a:ln w="2540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4.3398278509395524E-2"/>
                  <c:y val="-6.99855620336592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12A-4790-AC59-FA4FA98F4FA0}"/>
                </c:ext>
              </c:extLst>
            </c:dLbl>
            <c:dLbl>
              <c:idx val="4"/>
              <c:layout>
                <c:manualLayout>
                  <c:x val="-3.9314240412919518E-2"/>
                  <c:y val="-8.74819525420741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12A-4790-AC59-FA4FA98F4FA0}"/>
                </c:ext>
              </c:extLst>
            </c:dLbl>
            <c:dLbl>
              <c:idx val="5"/>
              <c:layout>
                <c:manualLayout>
                  <c:x val="-3.9161835612091168E-2"/>
                  <c:y val="-3.03098463355196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FD4-4CEB-89B8-CDA90FDB6D8B}"/>
                </c:ext>
              </c:extLst>
            </c:dLbl>
            <c:dLbl>
              <c:idx val="6"/>
              <c:layout>
                <c:manualLayout>
                  <c:x val="-3.7164746677932042E-2"/>
                  <c:y val="4.3740976271036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12A-4790-AC59-FA4FA98F4FA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1</c:v>
                </c:pt>
                <c:pt idx="1">
                  <c:v>2 - 3</c:v>
                </c:pt>
                <c:pt idx="2">
                  <c:v>4 -5 </c:v>
                </c:pt>
                <c:pt idx="3">
                  <c:v>6 - 10</c:v>
                </c:pt>
                <c:pt idx="4">
                  <c:v>11 - 15</c:v>
                </c:pt>
                <c:pt idx="5">
                  <c:v>16 - 20</c:v>
                </c:pt>
                <c:pt idx="6">
                  <c:v>&gt; 20</c:v>
                </c:pt>
              </c:strCache>
            </c:strRef>
          </c:cat>
          <c:val>
            <c:numRef>
              <c:f>Sheet1!$C$2:$C$8</c:f>
              <c:numCache>
                <c:formatCode>0.00%</c:formatCode>
                <c:ptCount val="7"/>
                <c:pt idx="0">
                  <c:v>0.45500000000000002</c:v>
                </c:pt>
                <c:pt idx="1">
                  <c:v>0.36799999999999999</c:v>
                </c:pt>
                <c:pt idx="2">
                  <c:v>0.107</c:v>
                </c:pt>
                <c:pt idx="3">
                  <c:v>5.3999999999999999E-2</c:v>
                </c:pt>
                <c:pt idx="4">
                  <c:v>0.01</c:v>
                </c:pt>
                <c:pt idx="5">
                  <c:v>2E-3</c:v>
                </c:pt>
                <c:pt idx="6">
                  <c:v>4.0000000000000001E-3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D12A-4790-AC59-FA4FA98F4F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80254767"/>
        <c:axId val="1432967311"/>
      </c:lineChart>
      <c:catAx>
        <c:axId val="1380254767"/>
        <c:scaling>
          <c:orientation val="minMax"/>
        </c:scaling>
        <c:delete val="0"/>
        <c:axPos val="b"/>
        <c:numFmt formatCode="[$-409]mmm\ yy;@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endParaRPr lang="en-US"/>
          </a:p>
        </c:txPr>
        <c:crossAx val="1432967311"/>
        <c:crosses val="autoZero"/>
        <c:auto val="1"/>
        <c:lblAlgn val="ctr"/>
        <c:lblOffset val="100"/>
        <c:noMultiLvlLbl val="0"/>
      </c:catAx>
      <c:valAx>
        <c:axId val="1432967311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1380254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960647097400876E-2"/>
          <c:y val="0"/>
          <c:w val="0.95330411024107375"/>
          <c:h val="0.8672337378167108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Inbound</c:v>
                </c:pt>
              </c:strCache>
            </c:strRef>
          </c:tx>
          <c:spPr>
            <a:ln w="25400" cap="rnd">
              <a:solidFill>
                <a:srgbClr val="17964A"/>
              </a:solidFill>
              <a:round/>
            </a:ln>
            <a:effectLst/>
          </c:spPr>
          <c:marker>
            <c:symbol val="none"/>
          </c:marker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0</c:v>
                </c:pt>
                <c:pt idx="1">
                  <c:v>1</c:v>
                </c:pt>
                <c:pt idx="2">
                  <c:v>2 - 3</c:v>
                </c:pt>
                <c:pt idx="3">
                  <c:v>4 -5 </c:v>
                </c:pt>
                <c:pt idx="4">
                  <c:v>6 - 10</c:v>
                </c:pt>
                <c:pt idx="5">
                  <c:v>11 - 15</c:v>
                </c:pt>
                <c:pt idx="6">
                  <c:v>16 - 20</c:v>
                </c:pt>
                <c:pt idx="7">
                  <c:v>21 - 30</c:v>
                </c:pt>
                <c:pt idx="8">
                  <c:v>31 - 60</c:v>
                </c:pt>
                <c:pt idx="9">
                  <c:v>61 - 90</c:v>
                </c:pt>
                <c:pt idx="10">
                  <c:v>91 - 180</c:v>
                </c:pt>
                <c:pt idx="11">
                  <c:v>&gt;180</c:v>
                </c:pt>
              </c:strCache>
            </c:strRef>
          </c:cat>
          <c:val>
            <c:numRef>
              <c:f>Sheet1!$B$2:$B$13</c:f>
              <c:numCache>
                <c:formatCode>0.00%</c:formatCode>
                <c:ptCount val="12"/>
                <c:pt idx="0">
                  <c:v>3.3000000000000002E-2</c:v>
                </c:pt>
                <c:pt idx="1">
                  <c:v>3.3000000000000002E-2</c:v>
                </c:pt>
                <c:pt idx="2">
                  <c:v>4.2999999999999997E-2</c:v>
                </c:pt>
                <c:pt idx="3">
                  <c:v>3.6999999999999998E-2</c:v>
                </c:pt>
                <c:pt idx="4">
                  <c:v>0.08</c:v>
                </c:pt>
                <c:pt idx="5">
                  <c:v>6.8000000000000005E-2</c:v>
                </c:pt>
                <c:pt idx="6">
                  <c:v>6.0999999999999999E-2</c:v>
                </c:pt>
                <c:pt idx="7">
                  <c:v>0.104</c:v>
                </c:pt>
                <c:pt idx="8">
                  <c:v>0.19800000000000001</c:v>
                </c:pt>
                <c:pt idx="9">
                  <c:v>0.112</c:v>
                </c:pt>
                <c:pt idx="10">
                  <c:v>0.159</c:v>
                </c:pt>
                <c:pt idx="11">
                  <c:v>7.0999999999999994E-2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D12A-4790-AC59-FA4FA98F4FA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Domestic</c:v>
                </c:pt>
              </c:strCache>
            </c:strRef>
          </c:tx>
          <c:spPr>
            <a:ln w="2540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0</c:v>
                </c:pt>
                <c:pt idx="1">
                  <c:v>1</c:v>
                </c:pt>
                <c:pt idx="2">
                  <c:v>2 - 3</c:v>
                </c:pt>
                <c:pt idx="3">
                  <c:v>4 -5 </c:v>
                </c:pt>
                <c:pt idx="4">
                  <c:v>6 - 10</c:v>
                </c:pt>
                <c:pt idx="5">
                  <c:v>11 - 15</c:v>
                </c:pt>
                <c:pt idx="6">
                  <c:v>16 - 20</c:v>
                </c:pt>
                <c:pt idx="7">
                  <c:v>21 - 30</c:v>
                </c:pt>
                <c:pt idx="8">
                  <c:v>31 - 60</c:v>
                </c:pt>
                <c:pt idx="9">
                  <c:v>61 - 90</c:v>
                </c:pt>
                <c:pt idx="10">
                  <c:v>91 - 180</c:v>
                </c:pt>
                <c:pt idx="11">
                  <c:v>&gt;180</c:v>
                </c:pt>
              </c:strCache>
            </c:strRef>
          </c:cat>
          <c:val>
            <c:numRef>
              <c:f>Sheet1!$C$2:$C$13</c:f>
              <c:numCache>
                <c:formatCode>0.00%</c:formatCode>
                <c:ptCount val="12"/>
                <c:pt idx="0">
                  <c:v>0.27400000000000002</c:v>
                </c:pt>
                <c:pt idx="1">
                  <c:v>0.112</c:v>
                </c:pt>
                <c:pt idx="2">
                  <c:v>0.10299999999999999</c:v>
                </c:pt>
                <c:pt idx="3">
                  <c:v>6.5000000000000002E-2</c:v>
                </c:pt>
                <c:pt idx="4">
                  <c:v>9.6000000000000002E-2</c:v>
                </c:pt>
                <c:pt idx="5">
                  <c:v>0.06</c:v>
                </c:pt>
                <c:pt idx="6">
                  <c:v>4.5999999999999999E-2</c:v>
                </c:pt>
                <c:pt idx="7">
                  <c:v>6.4000000000000001E-2</c:v>
                </c:pt>
                <c:pt idx="8">
                  <c:v>8.6999999999999994E-2</c:v>
                </c:pt>
                <c:pt idx="9">
                  <c:v>3.7999999999999999E-2</c:v>
                </c:pt>
                <c:pt idx="10">
                  <c:v>4.2000000000000003E-2</c:v>
                </c:pt>
                <c:pt idx="11">
                  <c:v>1.2999999999999999E-2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D12A-4790-AC59-FA4FA98F4F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80254767"/>
        <c:axId val="1432967311"/>
      </c:lineChart>
      <c:catAx>
        <c:axId val="1380254767"/>
        <c:scaling>
          <c:orientation val="minMax"/>
        </c:scaling>
        <c:delete val="0"/>
        <c:axPos val="b"/>
        <c:numFmt formatCode="[$-409]mmm\ yy;@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endParaRPr lang="en-US"/>
          </a:p>
        </c:txPr>
        <c:crossAx val="1432967311"/>
        <c:crosses val="autoZero"/>
        <c:auto val="1"/>
        <c:lblAlgn val="ctr"/>
        <c:lblOffset val="100"/>
        <c:noMultiLvlLbl val="0"/>
      </c:catAx>
      <c:valAx>
        <c:axId val="1432967311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1380254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2440191387559809E-2"/>
          <c:y val="0"/>
          <c:w val="0.97511961722488039"/>
          <c:h val="0.97388931937688372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17964A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7A32-46CB-B853-99683C4ADE15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Lato" panose="020F0502020204030203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7A32-46CB-B853-99683C4ADE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latin typeface="Lato" panose="020F0502020204030203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100</c:v>
                </c:pt>
                <c:pt idx="1">
                  <c:v>134.5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DE-4D2E-B557-752E463F578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100"/>
        <c:axId val="1898927839"/>
        <c:axId val="1"/>
      </c:barChart>
      <c:catAx>
        <c:axId val="1898927839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12700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74.6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898927839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95C21-51CC-1044-A076-7C7AA6AE3EFB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2B8154-998F-9F4B-9E80-3CECB7877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03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goda-dashboard/#/views/Growthpost-AGP_0/Growthpost-AGP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goda-dashboard/#/views/BeforeAfterAGP/AllAGPHotelBeforeAfterYOY?:iid=2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goda-dashboard/#/views/AGPvsNon-AGPGrowth/AGPOverviewGrowth?:iid=3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goda-dashboard/#/views/DomesticvsInboundAnalysis/DomesticvsInboundAnalysis?:iid=1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https://agoda-dashboard/#/views/Growthpost-AGP_0/Growthpost-AGP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B8154-998F-9F4B-9E80-3CECB78774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38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B8154-998F-9F4B-9E80-3CECB78774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68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https://agoda-dashboard/#/views/BeforeAfterAGP/AllAGPHotelBeforeAfterYOY?:iid=2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B8154-998F-9F4B-9E80-3CECB78774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55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https://agoda-dashboard/#/views/AGPvsNon-AGPGrowth/AGPOverviewGrowth?:iid=3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B8154-998F-9F4B-9E80-3CECB78774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6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https://agoda-dashboard/#/views/DomesticvsInboundAnalysis/DomesticvsInboundAnalysis?:iid=1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B8154-998F-9F4B-9E80-3CECB78774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34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60CAF-1BE8-DE46-A1BF-3DEDDB691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A1468-D82F-8347-A68B-DCF360E049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60FDB-9175-104E-B1E6-4C3A6D22F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62344-221B-7B4A-8D52-E7B0C0927560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92117-3A07-F24E-9225-AC53617B4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8B9E9-3C26-AA45-B77A-D7F8752BD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E45-F370-294C-9B8C-C9BC118BC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04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02031-66CF-2B46-ACE9-0C5740451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C33062-3E0F-4646-A042-92AE3D47A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6F5CB-2670-7A4F-B8EA-3FCAE4FE7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62344-221B-7B4A-8D52-E7B0C0927560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182B4-633B-E04E-A6B1-F87128BBC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8DEFB-9AB3-874A-8ACD-E3C0150AE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E45-F370-294C-9B8C-C9BC118BC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74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F041AC-008A-BC46-BD55-5F0A09F10E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287FCA-D8D2-A646-BE97-22C574CFC0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2D4C9-A393-C243-A0DC-7C80D16E5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62344-221B-7B4A-8D52-E7B0C0927560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8D3FA-3E93-7744-B9F5-401FA7F6A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4C86-C5F6-454D-BE2E-3F26154E9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E45-F370-294C-9B8C-C9BC118BC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73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71BEC-B3D0-C543-9402-6D701875A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58893-5454-344B-8EA5-665E5F59C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10581-0427-814F-9CA4-FF40BD71F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62344-221B-7B4A-8D52-E7B0C0927560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93665-CBC8-0D4F-BF2E-5C5257B1A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46448-F0DE-454E-B313-A684C8B21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E45-F370-294C-9B8C-C9BC118BC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6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BC173-D937-0E4A-817E-068B6ADDD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6C287-3327-014F-9F83-94397DBB6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B9A7E-0168-0F47-B7E2-DA4BB7FAF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62344-221B-7B4A-8D52-E7B0C0927560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03459-F9CD-AF4D-A02E-3CBDE4FEE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33A16-FF07-784A-A889-90097984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E45-F370-294C-9B8C-C9BC118BC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13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50283-82CE-BD4F-AFF0-87891B10F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74361-C13F-7B45-89FC-34BD979EC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F34D0F-63EB-F74B-ACAE-9DE3C7D350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B4AF8-9167-7744-96A1-BF4A028E6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62344-221B-7B4A-8D52-E7B0C0927560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60B792-B12E-4748-A597-D892C6D9D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06E532-4039-F346-B8F4-BE3542036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E45-F370-294C-9B8C-C9BC118BC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95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FD970-56E7-514D-9AE2-95AB7E3FA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26451C-21A1-0641-9D15-3F4DDABC1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5D7762-E815-914F-B301-D9589D54AD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0DB83E-39BB-4946-A599-A00C069055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872FA-6C2F-914C-83F7-BAE942BB9F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85C486-6B45-0441-95AF-C4AFBC363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62344-221B-7B4A-8D52-E7B0C0927560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541494-E308-2440-B743-5F7739E78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73F1BB-0070-1246-B3D6-8D37ED017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E45-F370-294C-9B8C-C9BC118BC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89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18696-2077-4A43-93A0-DCF155A00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82EE85-F227-4941-814C-4F026F900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62344-221B-7B4A-8D52-E7B0C0927560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53D8CD-0129-4744-B97F-25A0E23BD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0AA8AC-E667-8B43-B33C-45D3FAF97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E45-F370-294C-9B8C-C9BC118BC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73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CA21F1-A5D8-D549-979B-9B79F198F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62344-221B-7B4A-8D52-E7B0C0927560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D50132-0CBA-674F-A8FC-44B8F4649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821DC-57D7-7549-A1B4-0C157EA9E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E45-F370-294C-9B8C-C9BC118BC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69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A1C34-DA1C-2343-884D-6742B0204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6F5B8-58D1-DA46-BACB-1FAAA7745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19B68-7589-B145-80D7-580EC985E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6638E8-7D5A-1D42-8F53-8AF6B86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62344-221B-7B4A-8D52-E7B0C0927560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976AB3-52EB-1B4E-93C5-F4296237F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51A1C2-0345-B342-9BDD-818A4B2D0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E45-F370-294C-9B8C-C9BC118BC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67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9AFF6-3C2E-054C-A231-3CB03023E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612235-A2CB-7C4F-B4C2-32501725DD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53FFC1-4DDE-4040-A073-6DDA906AAB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D98A5-FD64-6746-A9D7-B0E307557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62344-221B-7B4A-8D52-E7B0C0927560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6E26E8-38EB-524C-8E21-96ECBFC3F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2B1D5B-4841-7840-B111-94655298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8E45-F370-294C-9B8C-C9BC118BC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80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36DA6BE9-9D5F-4F81-9EF2-75A11474591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6379849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think-cell Slide" r:id="rId16" imgW="470" imgH="469" progId="TCLayout.ActiveDocument.1">
                  <p:embed/>
                </p:oleObj>
              </mc:Choice>
              <mc:Fallback>
                <p:oleObj name="think-cell Slide" r:id="rId16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47291ABF-CE83-4EC5-ABDE-1A2E546376CC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07F179-1031-584E-BA22-A052B4D9B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09D9A-C1FB-0649-8A44-7D6EE9E6B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CC0BD-5480-514B-8009-58A0C843BF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62344-221B-7B4A-8D52-E7B0C0927560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AF180-91FC-6B43-9817-4FC4409A96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2919C-808D-8645-9A8D-1D71E6AC8E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98E45-F370-294C-9B8C-C9BC118BC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4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4.emf"/><Relationship Id="rId4" Type="http://schemas.openxmlformats.org/officeDocument/2006/relationships/image" Target="../media/image87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tags" Target="../tags/tag43.xml"/><Relationship Id="rId18" Type="http://schemas.openxmlformats.org/officeDocument/2006/relationships/tags" Target="../tags/tag48.xml"/><Relationship Id="rId26" Type="http://schemas.openxmlformats.org/officeDocument/2006/relationships/image" Target="../media/image4.emf"/><Relationship Id="rId3" Type="http://schemas.openxmlformats.org/officeDocument/2006/relationships/tags" Target="../tags/tag33.xml"/><Relationship Id="rId21" Type="http://schemas.openxmlformats.org/officeDocument/2006/relationships/slideLayout" Target="../slideLayouts/slideLayout1.xml"/><Relationship Id="rId7" Type="http://schemas.openxmlformats.org/officeDocument/2006/relationships/tags" Target="../tags/tag37.xml"/><Relationship Id="rId12" Type="http://schemas.openxmlformats.org/officeDocument/2006/relationships/tags" Target="../tags/tag42.xml"/><Relationship Id="rId17" Type="http://schemas.openxmlformats.org/officeDocument/2006/relationships/tags" Target="../tags/tag47.xml"/><Relationship Id="rId25" Type="http://schemas.openxmlformats.org/officeDocument/2006/relationships/image" Target="../media/image9.emf"/><Relationship Id="rId2" Type="http://schemas.openxmlformats.org/officeDocument/2006/relationships/tags" Target="../tags/tag32.xml"/><Relationship Id="rId16" Type="http://schemas.openxmlformats.org/officeDocument/2006/relationships/tags" Target="../tags/tag46.xml"/><Relationship Id="rId20" Type="http://schemas.openxmlformats.org/officeDocument/2006/relationships/tags" Target="../tags/tag50.xml"/><Relationship Id="rId1" Type="http://schemas.openxmlformats.org/officeDocument/2006/relationships/vmlDrawing" Target="../drawings/vmlDrawing9.v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24" Type="http://schemas.openxmlformats.org/officeDocument/2006/relationships/image" Target="../media/image1.emf"/><Relationship Id="rId5" Type="http://schemas.openxmlformats.org/officeDocument/2006/relationships/tags" Target="../tags/tag35.xml"/><Relationship Id="rId15" Type="http://schemas.openxmlformats.org/officeDocument/2006/relationships/tags" Target="../tags/tag45.xml"/><Relationship Id="rId23" Type="http://schemas.openxmlformats.org/officeDocument/2006/relationships/oleObject" Target="../embeddings/oleObject9.bin"/><Relationship Id="rId28" Type="http://schemas.openxmlformats.org/officeDocument/2006/relationships/image" Target="../media/image5.png"/><Relationship Id="rId10" Type="http://schemas.openxmlformats.org/officeDocument/2006/relationships/tags" Target="../tags/tag40.xml"/><Relationship Id="rId19" Type="http://schemas.openxmlformats.org/officeDocument/2006/relationships/tags" Target="../tags/tag49.xml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tags" Target="../tags/tag44.xml"/><Relationship Id="rId22" Type="http://schemas.openxmlformats.org/officeDocument/2006/relationships/notesSlide" Target="../notesSlides/notesSlide4.xml"/><Relationship Id="rId27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13" Type="http://schemas.openxmlformats.org/officeDocument/2006/relationships/tags" Target="../tags/tag62.xml"/><Relationship Id="rId18" Type="http://schemas.openxmlformats.org/officeDocument/2006/relationships/tags" Target="../tags/tag67.xml"/><Relationship Id="rId26" Type="http://schemas.openxmlformats.org/officeDocument/2006/relationships/chart" Target="../charts/chart5.xml"/><Relationship Id="rId3" Type="http://schemas.openxmlformats.org/officeDocument/2006/relationships/tags" Target="../tags/tag52.xml"/><Relationship Id="rId21" Type="http://schemas.openxmlformats.org/officeDocument/2006/relationships/oleObject" Target="../embeddings/oleObject10.bin"/><Relationship Id="rId7" Type="http://schemas.openxmlformats.org/officeDocument/2006/relationships/tags" Target="../tags/tag56.xml"/><Relationship Id="rId12" Type="http://schemas.openxmlformats.org/officeDocument/2006/relationships/tags" Target="../tags/tag61.xml"/><Relationship Id="rId17" Type="http://schemas.openxmlformats.org/officeDocument/2006/relationships/tags" Target="../tags/tag66.xml"/><Relationship Id="rId25" Type="http://schemas.openxmlformats.org/officeDocument/2006/relationships/chart" Target="../charts/chart4.xml"/><Relationship Id="rId2" Type="http://schemas.openxmlformats.org/officeDocument/2006/relationships/tags" Target="../tags/tag51.xml"/><Relationship Id="rId16" Type="http://schemas.openxmlformats.org/officeDocument/2006/relationships/tags" Target="../tags/tag65.xml"/><Relationship Id="rId20" Type="http://schemas.openxmlformats.org/officeDocument/2006/relationships/notesSlide" Target="../notesSlides/notesSlide5.xml"/><Relationship Id="rId29" Type="http://schemas.openxmlformats.org/officeDocument/2006/relationships/image" Target="../media/image4.emf"/><Relationship Id="rId1" Type="http://schemas.openxmlformats.org/officeDocument/2006/relationships/vmlDrawing" Target="../drawings/vmlDrawing10.vml"/><Relationship Id="rId6" Type="http://schemas.openxmlformats.org/officeDocument/2006/relationships/tags" Target="../tags/tag55.xml"/><Relationship Id="rId11" Type="http://schemas.openxmlformats.org/officeDocument/2006/relationships/tags" Target="../tags/tag60.xml"/><Relationship Id="rId24" Type="http://schemas.openxmlformats.org/officeDocument/2006/relationships/chart" Target="../charts/chart3.xml"/><Relationship Id="rId5" Type="http://schemas.openxmlformats.org/officeDocument/2006/relationships/tags" Target="../tags/tag54.xml"/><Relationship Id="rId15" Type="http://schemas.openxmlformats.org/officeDocument/2006/relationships/tags" Target="../tags/tag64.xml"/><Relationship Id="rId23" Type="http://schemas.openxmlformats.org/officeDocument/2006/relationships/image" Target="../media/image9.emf"/><Relationship Id="rId28" Type="http://schemas.openxmlformats.org/officeDocument/2006/relationships/image" Target="../media/image5.png"/><Relationship Id="rId10" Type="http://schemas.openxmlformats.org/officeDocument/2006/relationships/tags" Target="../tags/tag59.xml"/><Relationship Id="rId19" Type="http://schemas.openxmlformats.org/officeDocument/2006/relationships/slideLayout" Target="../slideLayouts/slideLayout1.xml"/><Relationship Id="rId4" Type="http://schemas.openxmlformats.org/officeDocument/2006/relationships/tags" Target="../tags/tag53.xml"/><Relationship Id="rId9" Type="http://schemas.openxmlformats.org/officeDocument/2006/relationships/tags" Target="../tags/tag58.xml"/><Relationship Id="rId14" Type="http://schemas.openxmlformats.org/officeDocument/2006/relationships/tags" Target="../tags/tag63.xml"/><Relationship Id="rId22" Type="http://schemas.openxmlformats.org/officeDocument/2006/relationships/image" Target="../media/image1.emf"/><Relationship Id="rId27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4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2.png"/><Relationship Id="rId12" Type="http://schemas.openxmlformats.org/officeDocument/2006/relationships/image" Target="../media/image5.png"/><Relationship Id="rId2" Type="http://schemas.openxmlformats.org/officeDocument/2006/relationships/tags" Target="../tags/tag68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.emf"/><Relationship Id="rId11" Type="http://schemas.openxmlformats.org/officeDocument/2006/relationships/image" Target="../media/image3.emf"/><Relationship Id="rId5" Type="http://schemas.openxmlformats.org/officeDocument/2006/relationships/image" Target="../media/image1.emf"/><Relationship Id="rId10" Type="http://schemas.openxmlformats.org/officeDocument/2006/relationships/image" Target="../media/image95.sv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9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6.emf"/><Relationship Id="rId2" Type="http://schemas.openxmlformats.org/officeDocument/2006/relationships/tags" Target="../tags/tag69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emf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11" Type="http://schemas.openxmlformats.org/officeDocument/2006/relationships/image" Target="../media/image5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emf"/><Relationship Id="rId12" Type="http://schemas.openxmlformats.org/officeDocument/2006/relationships/image" Target="../media/image13.png"/><Relationship Id="rId17" Type="http://schemas.openxmlformats.org/officeDocument/2006/relationships/image" Target="../media/image5.png"/><Relationship Id="rId2" Type="http://schemas.openxmlformats.org/officeDocument/2006/relationships/tags" Target="../tags/tag5.xml"/><Relationship Id="rId16" Type="http://schemas.openxmlformats.org/officeDocument/2006/relationships/image" Target="../media/image17.svg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11" Type="http://schemas.openxmlformats.org/officeDocument/2006/relationships/image" Target="../media/image12.png"/><Relationship Id="rId5" Type="http://schemas.openxmlformats.org/officeDocument/2006/relationships/oleObject" Target="../embeddings/oleObject3.bin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21" Type="http://schemas.openxmlformats.org/officeDocument/2006/relationships/image" Target="../media/image32.emf"/><Relationship Id="rId34" Type="http://schemas.openxmlformats.org/officeDocument/2006/relationships/image" Target="../media/image45.emf"/><Relationship Id="rId7" Type="http://schemas.openxmlformats.org/officeDocument/2006/relationships/image" Target="../media/image18.emf"/><Relationship Id="rId12" Type="http://schemas.openxmlformats.org/officeDocument/2006/relationships/image" Target="../media/image23.png"/><Relationship Id="rId17" Type="http://schemas.openxmlformats.org/officeDocument/2006/relationships/image" Target="../media/image28.jpeg"/><Relationship Id="rId25" Type="http://schemas.openxmlformats.org/officeDocument/2006/relationships/image" Target="../media/image36.png"/><Relationship Id="rId33" Type="http://schemas.openxmlformats.org/officeDocument/2006/relationships/image" Target="../media/image44.jpeg"/><Relationship Id="rId38" Type="http://schemas.openxmlformats.org/officeDocument/2006/relationships/image" Target="../media/image5.png"/><Relationship Id="rId2" Type="http://schemas.openxmlformats.org/officeDocument/2006/relationships/tags" Target="../tags/tag6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tiff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emf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jpeg"/><Relationship Id="rId37" Type="http://schemas.openxmlformats.org/officeDocument/2006/relationships/image" Target="../media/image47.png"/><Relationship Id="rId5" Type="http://schemas.openxmlformats.org/officeDocument/2006/relationships/image" Target="../media/image1.emf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tiff"/><Relationship Id="rId36" Type="http://schemas.openxmlformats.org/officeDocument/2006/relationships/image" Target="../media/image4.emf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image" Target="../media/image42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20.png"/><Relationship Id="rId14" Type="http://schemas.openxmlformats.org/officeDocument/2006/relationships/image" Target="../media/image25.emf"/><Relationship Id="rId22" Type="http://schemas.openxmlformats.org/officeDocument/2006/relationships/image" Target="../media/image33.jpeg"/><Relationship Id="rId27" Type="http://schemas.openxmlformats.org/officeDocument/2006/relationships/image" Target="../media/image38.png"/><Relationship Id="rId30" Type="http://schemas.openxmlformats.org/officeDocument/2006/relationships/image" Target="../media/image41.png"/><Relationship Id="rId35" Type="http://schemas.openxmlformats.org/officeDocument/2006/relationships/image" Target="../media/image46.png"/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7.emf"/><Relationship Id="rId7" Type="http://schemas.openxmlformats.org/officeDocument/2006/relationships/image" Target="../media/image51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emf"/><Relationship Id="rId11" Type="http://schemas.openxmlformats.org/officeDocument/2006/relationships/image" Target="../media/image4.emf"/><Relationship Id="rId5" Type="http://schemas.openxmlformats.org/officeDocument/2006/relationships/image" Target="../media/image49.emf"/><Relationship Id="rId10" Type="http://schemas.openxmlformats.org/officeDocument/2006/relationships/image" Target="../media/image5.png"/><Relationship Id="rId4" Type="http://schemas.openxmlformats.org/officeDocument/2006/relationships/image" Target="../media/image48.png"/><Relationship Id="rId9" Type="http://schemas.openxmlformats.org/officeDocument/2006/relationships/image" Target="../media/image5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emf"/><Relationship Id="rId12" Type="http://schemas.openxmlformats.org/officeDocument/2006/relationships/image" Target="../media/image49.emf"/><Relationship Id="rId2" Type="http://schemas.openxmlformats.org/officeDocument/2006/relationships/tags" Target="../tags/tag7.xml"/><Relationship Id="rId16" Type="http://schemas.openxmlformats.org/officeDocument/2006/relationships/image" Target="../media/image4.e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9.emf"/><Relationship Id="rId11" Type="http://schemas.openxmlformats.org/officeDocument/2006/relationships/image" Target="../media/image50.emf"/><Relationship Id="rId5" Type="http://schemas.openxmlformats.org/officeDocument/2006/relationships/image" Target="../media/image1.emf"/><Relationship Id="rId15" Type="http://schemas.openxmlformats.org/officeDocument/2006/relationships/image" Target="../media/image5.png"/><Relationship Id="rId10" Type="http://schemas.openxmlformats.org/officeDocument/2006/relationships/image" Target="../media/image55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emf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tags" Target="../tags/tag8.xml"/><Relationship Id="rId16" Type="http://schemas.openxmlformats.org/officeDocument/2006/relationships/image" Target="../media/image66.png"/><Relationship Id="rId20" Type="http://schemas.openxmlformats.org/officeDocument/2006/relationships/image" Target="../media/image4.e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9.emf"/><Relationship Id="rId11" Type="http://schemas.openxmlformats.org/officeDocument/2006/relationships/image" Target="../media/image61.png"/><Relationship Id="rId5" Type="http://schemas.openxmlformats.org/officeDocument/2006/relationships/image" Target="../media/image1.emf"/><Relationship Id="rId15" Type="http://schemas.openxmlformats.org/officeDocument/2006/relationships/image" Target="../media/image65.jpeg"/><Relationship Id="rId10" Type="http://schemas.openxmlformats.org/officeDocument/2006/relationships/image" Target="../media/image60.png"/><Relationship Id="rId19" Type="http://schemas.openxmlformats.org/officeDocument/2006/relationships/image" Target="../media/image5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71.png"/><Relationship Id="rId18" Type="http://schemas.openxmlformats.org/officeDocument/2006/relationships/image" Target="../media/image76.jpeg"/><Relationship Id="rId26" Type="http://schemas.openxmlformats.org/officeDocument/2006/relationships/image" Target="../media/image40.tiff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79.png"/><Relationship Id="rId7" Type="http://schemas.openxmlformats.org/officeDocument/2006/relationships/image" Target="../media/image7.emf"/><Relationship Id="rId12" Type="http://schemas.openxmlformats.org/officeDocument/2006/relationships/image" Target="../media/image36.png"/><Relationship Id="rId17" Type="http://schemas.openxmlformats.org/officeDocument/2006/relationships/image" Target="../media/image75.png"/><Relationship Id="rId25" Type="http://schemas.openxmlformats.org/officeDocument/2006/relationships/image" Target="../media/image82.tiff"/><Relationship Id="rId2" Type="http://schemas.openxmlformats.org/officeDocument/2006/relationships/tags" Target="../tags/tag9.xml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29" Type="http://schemas.openxmlformats.org/officeDocument/2006/relationships/image" Target="../media/image85.png"/><Relationship Id="rId1" Type="http://schemas.openxmlformats.org/officeDocument/2006/relationships/vmlDrawing" Target="../drawings/vmlDrawing7.vml"/><Relationship Id="rId6" Type="http://schemas.openxmlformats.org/officeDocument/2006/relationships/image" Target="../media/image9.emf"/><Relationship Id="rId11" Type="http://schemas.openxmlformats.org/officeDocument/2006/relationships/image" Target="../media/image70.png"/><Relationship Id="rId24" Type="http://schemas.openxmlformats.org/officeDocument/2006/relationships/image" Target="../media/image81.jpeg"/><Relationship Id="rId5" Type="http://schemas.openxmlformats.org/officeDocument/2006/relationships/image" Target="../media/image1.emf"/><Relationship Id="rId15" Type="http://schemas.openxmlformats.org/officeDocument/2006/relationships/image" Target="../media/image73.png"/><Relationship Id="rId23" Type="http://schemas.openxmlformats.org/officeDocument/2006/relationships/image" Target="../media/image38.png"/><Relationship Id="rId28" Type="http://schemas.openxmlformats.org/officeDocument/2006/relationships/image" Target="../media/image84.png"/><Relationship Id="rId10" Type="http://schemas.openxmlformats.org/officeDocument/2006/relationships/image" Target="../media/image69.png"/><Relationship Id="rId19" Type="http://schemas.openxmlformats.org/officeDocument/2006/relationships/image" Target="../media/image77.jpeg"/><Relationship Id="rId31" Type="http://schemas.openxmlformats.org/officeDocument/2006/relationships/image" Target="../media/image4.e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34.png"/><Relationship Id="rId14" Type="http://schemas.openxmlformats.org/officeDocument/2006/relationships/image" Target="../media/image72.png"/><Relationship Id="rId22" Type="http://schemas.openxmlformats.org/officeDocument/2006/relationships/image" Target="../media/image80.png"/><Relationship Id="rId27" Type="http://schemas.openxmlformats.org/officeDocument/2006/relationships/image" Target="../media/image83.jpeg"/><Relationship Id="rId30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tags" Target="../tags/tag21.xml"/><Relationship Id="rId18" Type="http://schemas.openxmlformats.org/officeDocument/2006/relationships/tags" Target="../tags/tag26.xml"/><Relationship Id="rId26" Type="http://schemas.openxmlformats.org/officeDocument/2006/relationships/oleObject" Target="../embeddings/oleObject8.bin"/><Relationship Id="rId3" Type="http://schemas.openxmlformats.org/officeDocument/2006/relationships/tags" Target="../tags/tag11.xml"/><Relationship Id="rId21" Type="http://schemas.openxmlformats.org/officeDocument/2006/relationships/tags" Target="../tags/tag29.xml"/><Relationship Id="rId7" Type="http://schemas.openxmlformats.org/officeDocument/2006/relationships/tags" Target="../tags/tag15.xml"/><Relationship Id="rId12" Type="http://schemas.openxmlformats.org/officeDocument/2006/relationships/tags" Target="../tags/tag20.xml"/><Relationship Id="rId17" Type="http://schemas.openxmlformats.org/officeDocument/2006/relationships/tags" Target="../tags/tag25.xml"/><Relationship Id="rId25" Type="http://schemas.openxmlformats.org/officeDocument/2006/relationships/notesSlide" Target="../notesSlides/notesSlide3.xml"/><Relationship Id="rId2" Type="http://schemas.openxmlformats.org/officeDocument/2006/relationships/tags" Target="../tags/tag10.xml"/><Relationship Id="rId16" Type="http://schemas.openxmlformats.org/officeDocument/2006/relationships/tags" Target="../tags/tag24.xml"/><Relationship Id="rId20" Type="http://schemas.openxmlformats.org/officeDocument/2006/relationships/tags" Target="../tags/tag28.xml"/><Relationship Id="rId29" Type="http://schemas.openxmlformats.org/officeDocument/2006/relationships/chart" Target="../charts/chart1.xml"/><Relationship Id="rId1" Type="http://schemas.openxmlformats.org/officeDocument/2006/relationships/vmlDrawing" Target="../drawings/vmlDrawing8.vml"/><Relationship Id="rId6" Type="http://schemas.openxmlformats.org/officeDocument/2006/relationships/tags" Target="../tags/tag14.xml"/><Relationship Id="rId11" Type="http://schemas.openxmlformats.org/officeDocument/2006/relationships/tags" Target="../tags/tag19.xml"/><Relationship Id="rId24" Type="http://schemas.openxmlformats.org/officeDocument/2006/relationships/slideLayout" Target="../slideLayouts/slideLayout1.xml"/><Relationship Id="rId5" Type="http://schemas.openxmlformats.org/officeDocument/2006/relationships/tags" Target="../tags/tag13.xml"/><Relationship Id="rId15" Type="http://schemas.openxmlformats.org/officeDocument/2006/relationships/tags" Target="../tags/tag23.xml"/><Relationship Id="rId23" Type="http://schemas.openxmlformats.org/officeDocument/2006/relationships/tags" Target="../tags/tag31.xml"/><Relationship Id="rId28" Type="http://schemas.openxmlformats.org/officeDocument/2006/relationships/image" Target="../media/image9.emf"/><Relationship Id="rId10" Type="http://schemas.openxmlformats.org/officeDocument/2006/relationships/tags" Target="../tags/tag18.xml"/><Relationship Id="rId19" Type="http://schemas.openxmlformats.org/officeDocument/2006/relationships/tags" Target="../tags/tag27.xml"/><Relationship Id="rId31" Type="http://schemas.openxmlformats.org/officeDocument/2006/relationships/image" Target="../media/image4.emf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tags" Target="../tags/tag22.xml"/><Relationship Id="rId22" Type="http://schemas.openxmlformats.org/officeDocument/2006/relationships/tags" Target="../tags/tag30.xml"/><Relationship Id="rId27" Type="http://schemas.openxmlformats.org/officeDocument/2006/relationships/image" Target="../media/image1.emf"/><Relationship Id="rId30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8A5317-25E2-CD46-A29E-DDE8872D37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185"/>
          <a:stretch/>
        </p:blipFill>
        <p:spPr>
          <a:xfrm>
            <a:off x="3786554" y="984739"/>
            <a:ext cx="11783088" cy="5873262"/>
          </a:xfrm>
          <a:prstGeom prst="triangle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40A251-0506-B745-A949-C78206381887}"/>
              </a:ext>
            </a:extLst>
          </p:cNvPr>
          <p:cNvSpPr txBox="1"/>
          <p:nvPr/>
        </p:nvSpPr>
        <p:spPr>
          <a:xfrm>
            <a:off x="7791433" y="-1341546"/>
            <a:ext cx="4400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400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Welcome page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C9E1E8-ACC0-2B41-86D8-A8386DD84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058" y="5209020"/>
            <a:ext cx="6683883" cy="52660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297CAD-A70F-4AD1-AD6A-5FE553303F2E}"/>
              </a:ext>
            </a:extLst>
          </p:cNvPr>
          <p:cNvSpPr/>
          <p:nvPr/>
        </p:nvSpPr>
        <p:spPr>
          <a:xfrm>
            <a:off x="935128" y="2547421"/>
            <a:ext cx="52645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Agoda’s </a:t>
            </a:r>
            <a:b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</a:b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most comprehensive </a:t>
            </a:r>
            <a:r>
              <a:rPr lang="en-US" sz="3200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marketing program </a:t>
            </a:r>
            <a:br>
              <a:rPr lang="en-US" sz="3200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for </a:t>
            </a:r>
            <a:r>
              <a:rPr lang="en-US" sz="3200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selected partners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AFD74F-4E09-484D-B5D3-7A84C5BF4F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48" b="-13229"/>
          <a:stretch/>
        </p:blipFill>
        <p:spPr>
          <a:xfrm>
            <a:off x="1058591" y="821597"/>
            <a:ext cx="3460457" cy="7763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381A1C-5EC0-44A4-8D36-5B82CC06E85C}"/>
              </a:ext>
            </a:extLst>
          </p:cNvPr>
          <p:cNvSpPr/>
          <p:nvPr/>
        </p:nvSpPr>
        <p:spPr>
          <a:xfrm>
            <a:off x="935128" y="918188"/>
            <a:ext cx="1672216" cy="5567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1A895E-ECD9-46D7-8EC5-09EB6C5CA153}"/>
              </a:ext>
            </a:extLst>
          </p:cNvPr>
          <p:cNvSpPr txBox="1"/>
          <p:nvPr/>
        </p:nvSpPr>
        <p:spPr>
          <a:xfrm>
            <a:off x="935129" y="981141"/>
            <a:ext cx="16722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88898B"/>
                </a:solidFill>
                <a:latin typeface="Oduda Light" panose="00000400000000000000" pitchFamily="50" charset="0"/>
              </a:rPr>
              <a:t>Accelerated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944112-CCA4-4703-AE2E-64AF8F84DC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129" y="6172206"/>
            <a:ext cx="1061619" cy="31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73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8B9D445B-CDA6-AD4D-995C-AA6B912849DB}"/>
              </a:ext>
            </a:extLst>
          </p:cNvPr>
          <p:cNvSpPr txBox="1"/>
          <p:nvPr/>
        </p:nvSpPr>
        <p:spPr>
          <a:xfrm>
            <a:off x="10825074" y="6196272"/>
            <a:ext cx="559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en-US" sz="1600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</a:t>
            </a:r>
            <a:endParaRPr lang="en-US" sz="1600" b="1" dirty="0">
              <a:solidFill>
                <a:srgbClr val="17964A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BC94B1-19F9-2A4A-AEA1-D2324B9FF48E}"/>
              </a:ext>
            </a:extLst>
          </p:cNvPr>
          <p:cNvSpPr txBox="1"/>
          <p:nvPr/>
        </p:nvSpPr>
        <p:spPr>
          <a:xfrm>
            <a:off x="7791433" y="-1341546"/>
            <a:ext cx="4400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400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Blank page 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C1A6A3-8F74-4747-85BC-254F3E5DD9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-858407" y="0"/>
            <a:ext cx="1716814" cy="135264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A3F0BD5-9E27-45B5-8562-102153742DF4}"/>
              </a:ext>
            </a:extLst>
          </p:cNvPr>
          <p:cNvSpPr txBox="1">
            <a:spLocks/>
          </p:cNvSpPr>
          <p:nvPr/>
        </p:nvSpPr>
        <p:spPr>
          <a:xfrm>
            <a:off x="4252013" y="492897"/>
            <a:ext cx="7247192" cy="8117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17964A"/>
                </a:solidFill>
                <a:latin typeface="Lato" panose="020F0502020204030203" pitchFamily="34" charset="0"/>
              </a:rPr>
              <a:t>Let Agoda help you achieve your targets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001A40-6567-4270-938B-E2FA339C6234}"/>
              </a:ext>
            </a:extLst>
          </p:cNvPr>
          <p:cNvSpPr txBox="1"/>
          <p:nvPr/>
        </p:nvSpPr>
        <p:spPr>
          <a:xfrm>
            <a:off x="519810" y="3025250"/>
            <a:ext cx="3625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ato" panose="020F0502020204030203" pitchFamily="34" charset="0"/>
              </a:rPr>
              <a:t>The </a:t>
            </a:r>
            <a:r>
              <a:rPr lang="en-US" sz="2000" b="1" dirty="0">
                <a:solidFill>
                  <a:srgbClr val="17964A"/>
                </a:solidFill>
                <a:latin typeface="Lato" panose="020F0502020204030203" pitchFamily="34" charset="0"/>
              </a:rPr>
              <a:t>advanced marketing</a:t>
            </a:r>
            <a:r>
              <a:rPr lang="en-US" sz="2000" dirty="0">
                <a:solidFill>
                  <a:srgbClr val="17964A"/>
                </a:solidFill>
                <a:latin typeface="Lato" panose="020F0502020204030203" pitchFamily="34" charset="0"/>
              </a:rPr>
              <a:t> </a:t>
            </a:r>
            <a:r>
              <a:rPr lang="en-US" sz="2000" dirty="0">
                <a:latin typeface="Lato" panose="020F0502020204030203" pitchFamily="34" charset="0"/>
              </a:rPr>
              <a:t>solutions of AGP has helped hotels </a:t>
            </a:r>
            <a:r>
              <a:rPr lang="en-US" sz="2000" b="1" dirty="0">
                <a:solidFill>
                  <a:srgbClr val="17964A"/>
                </a:solidFill>
                <a:latin typeface="Lato" panose="020F0502020204030203" pitchFamily="34" charset="0"/>
              </a:rPr>
              <a:t>reach these objectives</a:t>
            </a:r>
            <a:r>
              <a:rPr lang="en-US" sz="2000" dirty="0">
                <a:solidFill>
                  <a:srgbClr val="17964A"/>
                </a:solidFill>
                <a:latin typeface="Lato" panose="020F0502020204030203" pitchFamily="34" charset="0"/>
              </a:rPr>
              <a:t>:</a:t>
            </a:r>
          </a:p>
        </p:txBody>
      </p:sp>
      <p:sp>
        <p:nvSpPr>
          <p:cNvPr id="12" name="Shape 90">
            <a:extLst>
              <a:ext uri="{FF2B5EF4-FFF2-40B4-BE49-F238E27FC236}">
                <a16:creationId xmlns:a16="http://schemas.microsoft.com/office/drawing/2014/main" id="{6E5238FA-FC24-4847-B0BC-13AAC92976CA}"/>
              </a:ext>
            </a:extLst>
          </p:cNvPr>
          <p:cNvSpPr txBox="1"/>
          <p:nvPr/>
        </p:nvSpPr>
        <p:spPr>
          <a:xfrm>
            <a:off x="4459497" y="2865358"/>
            <a:ext cx="1873792" cy="371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Increase </a:t>
            </a:r>
            <a:br>
              <a:rPr lang="en-US" sz="1600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</a:br>
            <a:r>
              <a:rPr lang="en-US" sz="1600" b="1" dirty="0">
                <a:solidFill>
                  <a:srgbClr val="17964A"/>
                </a:solidFill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brand awareness</a:t>
            </a:r>
            <a:endParaRPr sz="1600" b="1" dirty="0">
              <a:solidFill>
                <a:srgbClr val="17964A"/>
              </a:solidFill>
              <a:latin typeface="Lato" panose="020F0502020204030203" pitchFamily="34" charset="0"/>
              <a:ea typeface="Open Sans"/>
              <a:cs typeface="Open Sans"/>
              <a:sym typeface="Open San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CF6F93-3A5E-45C9-B97C-BC49EB8EB5CA}"/>
              </a:ext>
            </a:extLst>
          </p:cNvPr>
          <p:cNvCxnSpPr>
            <a:cxnSpLocks/>
          </p:cNvCxnSpPr>
          <p:nvPr/>
        </p:nvCxnSpPr>
        <p:spPr>
          <a:xfrm>
            <a:off x="4530778" y="2818789"/>
            <a:ext cx="1749372" cy="0"/>
          </a:xfrm>
          <a:prstGeom prst="line">
            <a:avLst/>
          </a:prstGeom>
          <a:ln w="12700">
            <a:solidFill>
              <a:srgbClr val="179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23BD19-FE10-4B37-B7FF-C1D6B43203C3}"/>
              </a:ext>
            </a:extLst>
          </p:cNvPr>
          <p:cNvCxnSpPr>
            <a:cxnSpLocks/>
          </p:cNvCxnSpPr>
          <p:nvPr/>
        </p:nvCxnSpPr>
        <p:spPr>
          <a:xfrm>
            <a:off x="4530778" y="4971439"/>
            <a:ext cx="1749372" cy="0"/>
          </a:xfrm>
          <a:prstGeom prst="line">
            <a:avLst/>
          </a:prstGeom>
          <a:ln w="12700">
            <a:solidFill>
              <a:srgbClr val="179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402170-B4EF-47D6-9268-EE5BB3318EC5}"/>
              </a:ext>
            </a:extLst>
          </p:cNvPr>
          <p:cNvCxnSpPr>
            <a:cxnSpLocks/>
          </p:cNvCxnSpPr>
          <p:nvPr/>
        </p:nvCxnSpPr>
        <p:spPr>
          <a:xfrm>
            <a:off x="6861228" y="2818789"/>
            <a:ext cx="1749372" cy="0"/>
          </a:xfrm>
          <a:prstGeom prst="line">
            <a:avLst/>
          </a:prstGeom>
          <a:ln w="12700">
            <a:solidFill>
              <a:srgbClr val="179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F37D6E-F8D5-4021-A202-9E16CBB2AB06}"/>
              </a:ext>
            </a:extLst>
          </p:cNvPr>
          <p:cNvCxnSpPr>
            <a:cxnSpLocks/>
          </p:cNvCxnSpPr>
          <p:nvPr/>
        </p:nvCxnSpPr>
        <p:spPr>
          <a:xfrm>
            <a:off x="6861228" y="4971439"/>
            <a:ext cx="1749372" cy="0"/>
          </a:xfrm>
          <a:prstGeom prst="line">
            <a:avLst/>
          </a:prstGeom>
          <a:ln w="12700">
            <a:solidFill>
              <a:srgbClr val="179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7ED50B1-31B7-48A2-9D8D-45D53189E7BA}"/>
              </a:ext>
            </a:extLst>
          </p:cNvPr>
          <p:cNvCxnSpPr>
            <a:cxnSpLocks/>
          </p:cNvCxnSpPr>
          <p:nvPr/>
        </p:nvCxnSpPr>
        <p:spPr>
          <a:xfrm>
            <a:off x="9172628" y="2818789"/>
            <a:ext cx="1749372" cy="0"/>
          </a:xfrm>
          <a:prstGeom prst="line">
            <a:avLst/>
          </a:prstGeom>
          <a:ln w="12700">
            <a:solidFill>
              <a:srgbClr val="179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F4CF890-BEDE-4D52-9A51-C11F5E439286}"/>
              </a:ext>
            </a:extLst>
          </p:cNvPr>
          <p:cNvCxnSpPr>
            <a:cxnSpLocks/>
          </p:cNvCxnSpPr>
          <p:nvPr/>
        </p:nvCxnSpPr>
        <p:spPr>
          <a:xfrm>
            <a:off x="9172628" y="4971439"/>
            <a:ext cx="1749372" cy="0"/>
          </a:xfrm>
          <a:prstGeom prst="line">
            <a:avLst/>
          </a:prstGeom>
          <a:ln w="12700">
            <a:solidFill>
              <a:srgbClr val="179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0E18D5F1-E44B-44A4-B472-295D79A2D7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814" y="1634979"/>
            <a:ext cx="1245300" cy="11934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584ABA-8754-46A7-AB68-FA55AC264C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411" y="1666198"/>
            <a:ext cx="1245300" cy="1219356"/>
          </a:xfrm>
          <a:prstGeom prst="rect">
            <a:avLst/>
          </a:prstGeom>
        </p:spPr>
      </p:pic>
      <p:sp>
        <p:nvSpPr>
          <p:cNvPr id="21" name="Shape 90">
            <a:extLst>
              <a:ext uri="{FF2B5EF4-FFF2-40B4-BE49-F238E27FC236}">
                <a16:creationId xmlns:a16="http://schemas.microsoft.com/office/drawing/2014/main" id="{8DEDF179-5844-4D2E-97B2-CA5507825016}"/>
              </a:ext>
            </a:extLst>
          </p:cNvPr>
          <p:cNvSpPr txBox="1"/>
          <p:nvPr/>
        </p:nvSpPr>
        <p:spPr>
          <a:xfrm>
            <a:off x="6865555" y="2865358"/>
            <a:ext cx="2020109" cy="371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Increase </a:t>
            </a:r>
            <a:br>
              <a:rPr lang="en-US" sz="1600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</a:br>
            <a:r>
              <a:rPr lang="en-US" sz="1600" b="1" dirty="0">
                <a:solidFill>
                  <a:srgbClr val="17964A"/>
                </a:solidFill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occupancy </a:t>
            </a:r>
            <a:endParaRPr sz="1600" b="1" dirty="0">
              <a:solidFill>
                <a:srgbClr val="17964A"/>
              </a:solidFill>
              <a:latin typeface="Lato" panose="020F0502020204030203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22" name="Shape 90">
            <a:extLst>
              <a:ext uri="{FF2B5EF4-FFF2-40B4-BE49-F238E27FC236}">
                <a16:creationId xmlns:a16="http://schemas.microsoft.com/office/drawing/2014/main" id="{D6C95F19-6AF0-4608-B1E4-96EF9522B287}"/>
              </a:ext>
            </a:extLst>
          </p:cNvPr>
          <p:cNvSpPr txBox="1"/>
          <p:nvPr/>
        </p:nvSpPr>
        <p:spPr>
          <a:xfrm>
            <a:off x="9199911" y="2865358"/>
            <a:ext cx="1873792" cy="371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Increase </a:t>
            </a:r>
            <a:br>
              <a:rPr lang="en-US" sz="1600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</a:br>
            <a:r>
              <a:rPr lang="en-US" sz="1600" b="1" dirty="0">
                <a:solidFill>
                  <a:srgbClr val="17964A"/>
                </a:solidFill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length of stay</a:t>
            </a:r>
            <a:endParaRPr sz="1600" b="1" dirty="0">
              <a:solidFill>
                <a:srgbClr val="17964A"/>
              </a:solidFill>
              <a:latin typeface="Lato" panose="020F0502020204030203" pitchFamily="34" charset="0"/>
              <a:ea typeface="Open Sans"/>
              <a:cs typeface="Open Sans"/>
              <a:sym typeface="Open San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1EEE496-7652-4755-9396-63D3BF32F25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157" y="1666198"/>
            <a:ext cx="1245300" cy="12193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19C0D1A-8E89-44C1-9A7C-2AB24E24AF6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831" y="3836976"/>
            <a:ext cx="1245299" cy="1219355"/>
          </a:xfrm>
          <a:prstGeom prst="rect">
            <a:avLst/>
          </a:prstGeom>
        </p:spPr>
      </p:pic>
      <p:sp>
        <p:nvSpPr>
          <p:cNvPr id="25" name="Shape 90">
            <a:extLst>
              <a:ext uri="{FF2B5EF4-FFF2-40B4-BE49-F238E27FC236}">
                <a16:creationId xmlns:a16="http://schemas.microsoft.com/office/drawing/2014/main" id="{7F3BDA3A-A79F-4C59-896B-4BA2C65FB10B}"/>
              </a:ext>
            </a:extLst>
          </p:cNvPr>
          <p:cNvSpPr txBox="1"/>
          <p:nvPr/>
        </p:nvSpPr>
        <p:spPr>
          <a:xfrm>
            <a:off x="4459497" y="5006106"/>
            <a:ext cx="1873792" cy="371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Increase </a:t>
            </a:r>
            <a:r>
              <a:rPr lang="en-US" sz="1600" b="1" dirty="0">
                <a:solidFill>
                  <a:srgbClr val="17964A"/>
                </a:solidFill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average daily rate</a:t>
            </a:r>
            <a:endParaRPr sz="1600" b="1" dirty="0">
              <a:solidFill>
                <a:srgbClr val="17964A"/>
              </a:solidFill>
              <a:latin typeface="Lato" panose="020F0502020204030203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26" name="Shape 90">
            <a:extLst>
              <a:ext uri="{FF2B5EF4-FFF2-40B4-BE49-F238E27FC236}">
                <a16:creationId xmlns:a16="http://schemas.microsoft.com/office/drawing/2014/main" id="{2991ABB5-372A-48E9-8C4C-50C1027BC579}"/>
              </a:ext>
            </a:extLst>
          </p:cNvPr>
          <p:cNvSpPr txBox="1"/>
          <p:nvPr/>
        </p:nvSpPr>
        <p:spPr>
          <a:xfrm>
            <a:off x="6865556" y="5006106"/>
            <a:ext cx="1873792" cy="371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Increase </a:t>
            </a:r>
            <a:br>
              <a:rPr lang="en-US" sz="1600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</a:br>
            <a:r>
              <a:rPr lang="en-US" sz="1600" b="1" dirty="0">
                <a:solidFill>
                  <a:srgbClr val="17964A"/>
                </a:solidFill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lead time </a:t>
            </a:r>
            <a:endParaRPr sz="1600" b="1" dirty="0">
              <a:solidFill>
                <a:srgbClr val="17964A"/>
              </a:solidFill>
              <a:latin typeface="Lato" panose="020F0502020204030203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27" name="Shape 90">
            <a:extLst>
              <a:ext uri="{FF2B5EF4-FFF2-40B4-BE49-F238E27FC236}">
                <a16:creationId xmlns:a16="http://schemas.microsoft.com/office/drawing/2014/main" id="{D917EBAE-CD7F-4F7D-9F6D-1EFCC968B32C}"/>
              </a:ext>
            </a:extLst>
          </p:cNvPr>
          <p:cNvSpPr txBox="1"/>
          <p:nvPr/>
        </p:nvSpPr>
        <p:spPr>
          <a:xfrm>
            <a:off x="9161785" y="5006106"/>
            <a:ext cx="1873792" cy="371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Increase </a:t>
            </a:r>
            <a:br>
              <a:rPr lang="en-US" sz="1600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</a:br>
            <a:r>
              <a:rPr lang="en-US" sz="1600" b="1" dirty="0">
                <a:solidFill>
                  <a:srgbClr val="17964A"/>
                </a:solidFill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inbound guests</a:t>
            </a:r>
            <a:endParaRPr sz="1600" b="1" dirty="0">
              <a:solidFill>
                <a:srgbClr val="17964A"/>
              </a:solidFill>
              <a:latin typeface="Lato" panose="020F0502020204030203" pitchFamily="34" charset="0"/>
              <a:ea typeface="Open Sans"/>
              <a:cs typeface="Open Sans"/>
              <a:sym typeface="Open San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35C8C52-079D-4C95-B8E4-CED7FC1C958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264" y="3841727"/>
            <a:ext cx="1240447" cy="12146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219E5F2-CC76-4A68-B21E-BC7E6D46B1B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664" y="3836976"/>
            <a:ext cx="1245300" cy="113314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9E7D0C9-301E-448B-9002-5565E9E407AE}"/>
              </a:ext>
            </a:extLst>
          </p:cNvPr>
          <p:cNvSpPr txBox="1"/>
          <p:nvPr/>
        </p:nvSpPr>
        <p:spPr>
          <a:xfrm>
            <a:off x="1472993" y="6288605"/>
            <a:ext cx="8157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material herein © 2005 - 2018 </a:t>
            </a:r>
            <a:r>
              <a:rPr lang="en-US" sz="500" b="0" i="0" dirty="0" err="1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Agoda</a:t>
            </a:r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group of companies. All rights reserved. AGODA ® is a registered trademark of AGIP LLC, </a:t>
            </a:r>
            <a:endParaRPr lang="th-TH" sz="500" b="0" i="0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thaiDist"/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used under license by Agoda Company Pte. Ltd. Agoda is part of the Booking Holdings (NASDAQ:BKNG). Internal use only. Proprietary &amp; confidential.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32A44EF-5F4B-4B2B-809C-3A33F04966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122" y="6276660"/>
            <a:ext cx="932013" cy="2772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6679AA2-5B87-4ED0-B08E-729D5B2C970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48" b="-13229"/>
          <a:stretch/>
        </p:blipFill>
        <p:spPr>
          <a:xfrm>
            <a:off x="935129" y="607182"/>
            <a:ext cx="1509131" cy="338587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600EA99-2BA4-469E-9CBE-4F2A0791DE76}"/>
              </a:ext>
            </a:extLst>
          </p:cNvPr>
          <p:cNvSpPr/>
          <p:nvPr/>
        </p:nvSpPr>
        <p:spPr>
          <a:xfrm>
            <a:off x="935128" y="532913"/>
            <a:ext cx="679527" cy="5567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9A0C58F-7279-4F15-B919-A6F006F6E06E}"/>
              </a:ext>
            </a:extLst>
          </p:cNvPr>
          <p:cNvSpPr txBox="1"/>
          <p:nvPr/>
        </p:nvSpPr>
        <p:spPr>
          <a:xfrm>
            <a:off x="742617" y="641264"/>
            <a:ext cx="16722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88898B"/>
                </a:solidFill>
                <a:latin typeface="Oduda Light" panose="00000400000000000000" pitchFamily="50" charset="0"/>
              </a:rPr>
              <a:t>Accelerated</a:t>
            </a:r>
          </a:p>
        </p:txBody>
      </p:sp>
    </p:spTree>
    <p:extLst>
      <p:ext uri="{BB962C8B-B14F-4D97-AF65-F5344CB8AC3E}">
        <p14:creationId xmlns:p14="http://schemas.microsoft.com/office/powerpoint/2010/main" val="702253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8884FA9-0175-4726-B049-103CA6D4E3E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504237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8" name="think-cell Slide" r:id="rId23" imgW="470" imgH="469" progId="TCLayout.ActiveDocument.1">
                  <p:embed/>
                </p:oleObj>
              </mc:Choice>
              <mc:Fallback>
                <p:oleObj name="think-cell Slide" r:id="rId23" imgW="470" imgH="46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8884FA9-0175-4726-B049-103CA6D4E3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89068EA-7F45-4749-AE7B-47102521CB6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1400" dirty="0">
              <a:sym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D3FFA5-0426-6740-95F0-980C8E24EF73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5000"/>
          </a:blip>
          <a:stretch>
            <a:fillRect/>
          </a:stretch>
        </p:blipFill>
        <p:spPr>
          <a:xfrm>
            <a:off x="3712152" y="255098"/>
            <a:ext cx="12220959" cy="962863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FBC94B1-19F9-2A4A-AEA1-D2324B9FF48E}"/>
              </a:ext>
            </a:extLst>
          </p:cNvPr>
          <p:cNvSpPr txBox="1"/>
          <p:nvPr/>
        </p:nvSpPr>
        <p:spPr>
          <a:xfrm>
            <a:off x="7791433" y="-1341546"/>
            <a:ext cx="4400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400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Blank page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DFF93E-07A0-1646-A3F9-6DD8A0907DEA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27000"/>
          </a:blip>
          <a:stretch>
            <a:fillRect/>
          </a:stretch>
        </p:blipFill>
        <p:spPr>
          <a:xfrm>
            <a:off x="-858407" y="0"/>
            <a:ext cx="1716814" cy="13526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5E174C-2BA3-1C43-BC5F-422220E339D7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48" b="-13229"/>
          <a:stretch/>
        </p:blipFill>
        <p:spPr>
          <a:xfrm>
            <a:off x="935129" y="607182"/>
            <a:ext cx="1509131" cy="33858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C0EC8F6-AD29-4F35-A777-4AA7866823D0}"/>
              </a:ext>
            </a:extLst>
          </p:cNvPr>
          <p:cNvSpPr txBox="1">
            <a:spLocks/>
          </p:cNvSpPr>
          <p:nvPr/>
        </p:nvSpPr>
        <p:spPr>
          <a:xfrm>
            <a:off x="3624135" y="339194"/>
            <a:ext cx="8507104" cy="81186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17964A"/>
                </a:solidFill>
                <a:latin typeface="Lato" panose="020F0502020204030203" pitchFamily="34" charset="0"/>
              </a:rPr>
              <a:t>AGP Hotels achieve higher YoY growth and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17964A"/>
                </a:solidFill>
                <a:latin typeface="Lato" panose="020F0502020204030203" pitchFamily="34" charset="0"/>
              </a:rPr>
              <a:t>lead the market growth with Agoda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B08006-2A41-4DAE-ABF0-6E7E88C073D0}"/>
              </a:ext>
            </a:extLst>
          </p:cNvPr>
          <p:cNvSpPr/>
          <p:nvPr/>
        </p:nvSpPr>
        <p:spPr>
          <a:xfrm>
            <a:off x="10755133" y="691031"/>
            <a:ext cx="9138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17964A"/>
                </a:solidFill>
                <a:latin typeface="Lato" panose="020F0502020204030203" pitchFamily="34" charset="0"/>
              </a:rPr>
              <a:t>Global</a:t>
            </a:r>
            <a:endParaRPr lang="en-US" dirty="0">
              <a:solidFill>
                <a:srgbClr val="17964A"/>
              </a:solidFill>
              <a:latin typeface="Lato" panose="020F05020202040302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4ED22E-6A69-48A7-BEC5-F0EF058BED9E}"/>
              </a:ext>
            </a:extLst>
          </p:cNvPr>
          <p:cNvCxnSpPr>
            <a:cxnSpLocks/>
          </p:cNvCxnSpPr>
          <p:nvPr/>
        </p:nvCxnSpPr>
        <p:spPr>
          <a:xfrm flipV="1">
            <a:off x="10687634" y="635994"/>
            <a:ext cx="978766" cy="2015"/>
          </a:xfrm>
          <a:prstGeom prst="line">
            <a:avLst/>
          </a:prstGeom>
          <a:ln w="12700">
            <a:solidFill>
              <a:srgbClr val="179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1F381C9-4368-4A83-B12E-1C80C4881AC4}"/>
              </a:ext>
            </a:extLst>
          </p:cNvPr>
          <p:cNvSpPr txBox="1"/>
          <p:nvPr/>
        </p:nvSpPr>
        <p:spPr>
          <a:xfrm>
            <a:off x="946424" y="1591793"/>
            <a:ext cx="4643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YoY ROOM NIGHTS GROWTH%</a:t>
            </a:r>
            <a:br>
              <a:rPr lang="en-US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AGP VS NON-AGP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DD6438-910C-4412-ACA7-D19235A51B9C}"/>
              </a:ext>
            </a:extLst>
          </p:cNvPr>
          <p:cNvSpPr txBox="1"/>
          <p:nvPr/>
        </p:nvSpPr>
        <p:spPr>
          <a:xfrm>
            <a:off x="7151635" y="1591793"/>
            <a:ext cx="464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YoY GROWTH IN AUGUST: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4844BB8-1AA3-442C-B88D-1BDCD3A4B244}"/>
              </a:ext>
            </a:extLst>
          </p:cNvPr>
          <p:cNvGrpSpPr/>
          <p:nvPr/>
        </p:nvGrpSpPr>
        <p:grpSpPr>
          <a:xfrm>
            <a:off x="7235496" y="3723533"/>
            <a:ext cx="4634592" cy="1327164"/>
            <a:chOff x="6563911" y="2031679"/>
            <a:chExt cx="4634592" cy="132716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999B7C-BB45-4DD8-B297-4BB1FEED51B2}"/>
                </a:ext>
              </a:extLst>
            </p:cNvPr>
            <p:cNvSpPr txBox="1"/>
            <p:nvPr/>
          </p:nvSpPr>
          <p:spPr>
            <a:xfrm>
              <a:off x="6795440" y="2031679"/>
              <a:ext cx="44030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Lato" panose="020F0502020204030203" pitchFamily="34" charset="0"/>
                </a:rPr>
                <a:t>ROOM NIGHTS</a:t>
              </a:r>
              <a:endParaRPr lang="en-US" altLang="en-US" sz="16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endPara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endPara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D72B9CB-FE16-43E2-BC8F-CCA82FC198DE}"/>
                </a:ext>
              </a:extLst>
            </p:cNvPr>
            <p:cNvSpPr/>
            <p:nvPr/>
          </p:nvSpPr>
          <p:spPr>
            <a:xfrm rot="2700000">
              <a:off x="6563911" y="2170531"/>
              <a:ext cx="99092" cy="99092"/>
            </a:xfrm>
            <a:prstGeom prst="rect">
              <a:avLst/>
            </a:prstGeom>
            <a:solidFill>
              <a:srgbClr val="1796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C1D131-75DB-4F16-A819-F97F429262A3}"/>
                </a:ext>
              </a:extLst>
            </p:cNvPr>
            <p:cNvSpPr txBox="1"/>
            <p:nvPr/>
          </p:nvSpPr>
          <p:spPr>
            <a:xfrm>
              <a:off x="6798428" y="2712512"/>
              <a:ext cx="1595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17964A"/>
                  </a:solidFill>
                  <a:latin typeface="Lato" panose="020F0502020204030203" pitchFamily="34" charset="0"/>
                </a:rPr>
                <a:t>+41%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882B75A-832A-46F4-9F49-A886277D220B}"/>
                </a:ext>
              </a:extLst>
            </p:cNvPr>
            <p:cNvSpPr txBox="1"/>
            <p:nvPr/>
          </p:nvSpPr>
          <p:spPr>
            <a:xfrm>
              <a:off x="6798428" y="2519971"/>
              <a:ext cx="168507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</a:rPr>
                <a:t>AGP Hotels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F11E64D-CF73-49B9-858E-008AC4A8D87B}"/>
                </a:ext>
              </a:extLst>
            </p:cNvPr>
            <p:cNvCxnSpPr>
              <a:cxnSpLocks/>
            </p:cNvCxnSpPr>
            <p:nvPr/>
          </p:nvCxnSpPr>
          <p:spPr>
            <a:xfrm>
              <a:off x="6906361" y="2434272"/>
              <a:ext cx="2923439" cy="0"/>
            </a:xfrm>
            <a:prstGeom prst="line">
              <a:avLst/>
            </a:prstGeom>
            <a:ln w="12700">
              <a:solidFill>
                <a:srgbClr val="1796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91C66D1-60CE-4522-ACC6-2D0748387106}"/>
                </a:ext>
              </a:extLst>
            </p:cNvPr>
            <p:cNvSpPr txBox="1"/>
            <p:nvPr/>
          </p:nvSpPr>
          <p:spPr>
            <a:xfrm>
              <a:off x="8773454" y="2712512"/>
              <a:ext cx="1595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</a:rPr>
                <a:t>+12%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35AA472-B829-4FB0-B3F4-C516A50015C7}"/>
                </a:ext>
              </a:extLst>
            </p:cNvPr>
            <p:cNvSpPr txBox="1"/>
            <p:nvPr/>
          </p:nvSpPr>
          <p:spPr>
            <a:xfrm>
              <a:off x="8773454" y="2519971"/>
              <a:ext cx="168507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</a:rPr>
                <a:t>Non-AGP Hotels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B96C9D4-8B90-4D14-9635-2ECEF9AF8248}"/>
                </a:ext>
              </a:extLst>
            </p:cNvPr>
            <p:cNvSpPr txBox="1"/>
            <p:nvPr/>
          </p:nvSpPr>
          <p:spPr>
            <a:xfrm>
              <a:off x="8233767" y="3009609"/>
              <a:ext cx="168507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</a:rPr>
                <a:t>vs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DE748A5-A8AA-4801-8E5E-77208378BF55}"/>
              </a:ext>
            </a:extLst>
          </p:cNvPr>
          <p:cNvGrpSpPr/>
          <p:nvPr/>
        </p:nvGrpSpPr>
        <p:grpSpPr>
          <a:xfrm>
            <a:off x="7235496" y="5242401"/>
            <a:ext cx="4634592" cy="1327164"/>
            <a:chOff x="6563911" y="2031679"/>
            <a:chExt cx="4634592" cy="132716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36BB8A3-006E-482C-8746-BC0205CD26E6}"/>
                </a:ext>
              </a:extLst>
            </p:cNvPr>
            <p:cNvSpPr txBox="1"/>
            <p:nvPr/>
          </p:nvSpPr>
          <p:spPr>
            <a:xfrm>
              <a:off x="6795440" y="2031679"/>
              <a:ext cx="44030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Lato" panose="020F0502020204030203" pitchFamily="34" charset="0"/>
                </a:rPr>
                <a:t>REVENUE</a:t>
              </a:r>
              <a:endParaRPr lang="en-US" altLang="en-US" sz="16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endPara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endPara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D666B49-2515-40F3-A7CB-9127434FAB42}"/>
                </a:ext>
              </a:extLst>
            </p:cNvPr>
            <p:cNvSpPr/>
            <p:nvPr/>
          </p:nvSpPr>
          <p:spPr>
            <a:xfrm rot="2700000">
              <a:off x="6563911" y="2170531"/>
              <a:ext cx="99092" cy="99092"/>
            </a:xfrm>
            <a:prstGeom prst="rect">
              <a:avLst/>
            </a:prstGeom>
            <a:solidFill>
              <a:srgbClr val="1796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7245780-0ACD-49E1-B1CF-F132B93283F4}"/>
                </a:ext>
              </a:extLst>
            </p:cNvPr>
            <p:cNvSpPr txBox="1"/>
            <p:nvPr/>
          </p:nvSpPr>
          <p:spPr>
            <a:xfrm>
              <a:off x="6798428" y="2712512"/>
              <a:ext cx="1595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17964A"/>
                  </a:solidFill>
                  <a:latin typeface="Lato" panose="020F0502020204030203" pitchFamily="34" charset="0"/>
                </a:rPr>
                <a:t>+33%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EABAC9A-1A64-4D80-8454-B9CBEB9BA901}"/>
                </a:ext>
              </a:extLst>
            </p:cNvPr>
            <p:cNvSpPr txBox="1"/>
            <p:nvPr/>
          </p:nvSpPr>
          <p:spPr>
            <a:xfrm>
              <a:off x="6798428" y="2519971"/>
              <a:ext cx="168507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</a:rPr>
                <a:t>AGP Hotels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2E52A39-1235-463D-8C0A-F713CB503CEE}"/>
                </a:ext>
              </a:extLst>
            </p:cNvPr>
            <p:cNvCxnSpPr>
              <a:cxnSpLocks/>
            </p:cNvCxnSpPr>
            <p:nvPr/>
          </p:nvCxnSpPr>
          <p:spPr>
            <a:xfrm>
              <a:off x="6906361" y="2434272"/>
              <a:ext cx="2923439" cy="0"/>
            </a:xfrm>
            <a:prstGeom prst="line">
              <a:avLst/>
            </a:prstGeom>
            <a:ln w="12700">
              <a:solidFill>
                <a:srgbClr val="1796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28163E3-A144-43B2-B97D-9D4BCFA08AE3}"/>
                </a:ext>
              </a:extLst>
            </p:cNvPr>
            <p:cNvSpPr txBox="1"/>
            <p:nvPr/>
          </p:nvSpPr>
          <p:spPr>
            <a:xfrm>
              <a:off x="8773454" y="2712512"/>
              <a:ext cx="1595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</a:rPr>
                <a:t>+12%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31E0DA1-6AEE-4396-BDE1-FDA4627C93D0}"/>
                </a:ext>
              </a:extLst>
            </p:cNvPr>
            <p:cNvSpPr txBox="1"/>
            <p:nvPr/>
          </p:nvSpPr>
          <p:spPr>
            <a:xfrm>
              <a:off x="8773454" y="2519971"/>
              <a:ext cx="168507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</a:rPr>
                <a:t>Non-AGP Hotels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70161E6-D180-46E0-991E-E155109B19D2}"/>
                </a:ext>
              </a:extLst>
            </p:cNvPr>
            <p:cNvSpPr txBox="1"/>
            <p:nvPr/>
          </p:nvSpPr>
          <p:spPr>
            <a:xfrm>
              <a:off x="8233767" y="3022309"/>
              <a:ext cx="168507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</a:rPr>
                <a:t>vs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E483837-5C84-48AC-BCB9-0D44B73872AC}"/>
              </a:ext>
            </a:extLst>
          </p:cNvPr>
          <p:cNvGrpSpPr/>
          <p:nvPr/>
        </p:nvGrpSpPr>
        <p:grpSpPr>
          <a:xfrm>
            <a:off x="7282397" y="2178747"/>
            <a:ext cx="4634592" cy="1327164"/>
            <a:chOff x="6563911" y="2031679"/>
            <a:chExt cx="4634592" cy="132716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111F919-60B4-4586-8168-76EAF474221A}"/>
                </a:ext>
              </a:extLst>
            </p:cNvPr>
            <p:cNvSpPr txBox="1"/>
            <p:nvPr/>
          </p:nvSpPr>
          <p:spPr>
            <a:xfrm>
              <a:off x="6795440" y="2031679"/>
              <a:ext cx="44030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Lato" panose="020F0502020204030203" pitchFamily="34" charset="0"/>
                </a:rPr>
                <a:t>PAGE VIEWS</a:t>
              </a:r>
              <a:endParaRPr lang="en-US" altLang="en-US" sz="16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endPara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endParaRPr lang="en-US" sz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B4FEDB7-8D98-49F9-853C-81E0B458BC1E}"/>
                </a:ext>
              </a:extLst>
            </p:cNvPr>
            <p:cNvSpPr/>
            <p:nvPr/>
          </p:nvSpPr>
          <p:spPr>
            <a:xfrm rot="2700000">
              <a:off x="6563911" y="2170531"/>
              <a:ext cx="99092" cy="99092"/>
            </a:xfrm>
            <a:prstGeom prst="rect">
              <a:avLst/>
            </a:prstGeom>
            <a:solidFill>
              <a:srgbClr val="1796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27A8F18-20EB-458B-B391-A687A3EC2B40}"/>
                </a:ext>
              </a:extLst>
            </p:cNvPr>
            <p:cNvSpPr txBox="1"/>
            <p:nvPr/>
          </p:nvSpPr>
          <p:spPr>
            <a:xfrm>
              <a:off x="6798428" y="2712512"/>
              <a:ext cx="1595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17964A"/>
                  </a:solidFill>
                  <a:latin typeface="Lato" panose="020F0502020204030203" pitchFamily="34" charset="0"/>
                </a:rPr>
                <a:t>+88%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32C12C8-AF19-4277-A6D1-534D80466CF7}"/>
                </a:ext>
              </a:extLst>
            </p:cNvPr>
            <p:cNvSpPr txBox="1"/>
            <p:nvPr/>
          </p:nvSpPr>
          <p:spPr>
            <a:xfrm>
              <a:off x="6798428" y="2519971"/>
              <a:ext cx="168507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</a:rPr>
                <a:t>AGP Hotels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1B91B77-332B-4376-8ABA-706C767A349C}"/>
                </a:ext>
              </a:extLst>
            </p:cNvPr>
            <p:cNvCxnSpPr>
              <a:cxnSpLocks/>
            </p:cNvCxnSpPr>
            <p:nvPr/>
          </p:nvCxnSpPr>
          <p:spPr>
            <a:xfrm>
              <a:off x="6906361" y="2434272"/>
              <a:ext cx="2923439" cy="0"/>
            </a:xfrm>
            <a:prstGeom prst="line">
              <a:avLst/>
            </a:prstGeom>
            <a:ln w="12700">
              <a:solidFill>
                <a:srgbClr val="1796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16B1AFA-3ADE-4DDA-8F18-98BADD12940D}"/>
                </a:ext>
              </a:extLst>
            </p:cNvPr>
            <p:cNvSpPr txBox="1"/>
            <p:nvPr/>
          </p:nvSpPr>
          <p:spPr>
            <a:xfrm>
              <a:off x="8773454" y="2712512"/>
              <a:ext cx="1595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</a:rPr>
                <a:t>+9%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352020-B42F-4A9B-A978-9A776C565283}"/>
                </a:ext>
              </a:extLst>
            </p:cNvPr>
            <p:cNvSpPr txBox="1"/>
            <p:nvPr/>
          </p:nvSpPr>
          <p:spPr>
            <a:xfrm>
              <a:off x="8773454" y="2519971"/>
              <a:ext cx="168507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</a:rPr>
                <a:t>Non-AGP Hotels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F64D854-BDA6-438B-94DE-75C87550DAE6}"/>
                </a:ext>
              </a:extLst>
            </p:cNvPr>
            <p:cNvSpPr txBox="1"/>
            <p:nvPr/>
          </p:nvSpPr>
          <p:spPr>
            <a:xfrm>
              <a:off x="8233767" y="3022309"/>
              <a:ext cx="168507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</a:rPr>
                <a:t>vs</a:t>
              </a:r>
            </a:p>
          </p:txBody>
        </p:sp>
      </p:grpSp>
      <p:graphicFrame>
        <p:nvGraphicFramePr>
          <p:cNvPr id="97" name="Chart 96">
            <a:extLst>
              <a:ext uri="{FF2B5EF4-FFF2-40B4-BE49-F238E27FC236}">
                <a16:creationId xmlns:a16="http://schemas.microsoft.com/office/drawing/2014/main" id="{18600412-9BC5-4DA6-A056-28FFADBD4DA0}"/>
              </a:ext>
            </a:extLst>
          </p:cNvPr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301704562"/>
              </p:ext>
            </p:extLst>
          </p:nvPr>
        </p:nvGraphicFramePr>
        <p:xfrm>
          <a:off x="358775" y="2522538"/>
          <a:ext cx="5838825" cy="3244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sp>
        <p:nvSpPr>
          <p:cNvPr id="128" name="Text Placeholder 2">
            <a:extLst>
              <a:ext uri="{FF2B5EF4-FFF2-40B4-BE49-F238E27FC236}">
                <a16:creationId xmlns:a16="http://schemas.microsoft.com/office/drawing/2014/main" id="{6FB09D9A-C1FB-0649-8A44-7D6EE9E6BE3B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1985963" y="5672138"/>
            <a:ext cx="288925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5F01BBD9-BBDC-428A-A23C-6264DB1E7067}" type="datetime'1''''''''''8''''''''''''''''''''''-''''''''O''c''''''''t'''''">
              <a:rPr lang="en-US" altLang="en-US" sz="800" smtClean="0">
                <a:sym typeface="+mn-lt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18-Oct</a:t>
            </a:fld>
            <a:endParaRPr lang="en-US" sz="800" dirty="0">
              <a:sym typeface="+mn-lt"/>
            </a:endParaRPr>
          </a:p>
        </p:txBody>
      </p:sp>
      <p:sp>
        <p:nvSpPr>
          <p:cNvPr id="125" name="Text Placeholder 2">
            <a:extLst>
              <a:ext uri="{FF2B5EF4-FFF2-40B4-BE49-F238E27FC236}">
                <a16:creationId xmlns:a16="http://schemas.microsoft.com/office/drawing/2014/main" id="{6FB09D9A-C1FB-0649-8A44-7D6EE9E6BE3B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808038" y="5672138"/>
            <a:ext cx="255588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C0DCD2E9-BD7B-48E8-84BB-55035187E0DC}" type="datetime'''''1''''''''''''''''''''''8''''''''''''''''-''''''Ju''l'''">
              <a:rPr lang="en-US" altLang="en-US" sz="800" smtClean="0">
                <a:sym typeface="+mn-lt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18-Jul</a:t>
            </a:fld>
            <a:endParaRPr lang="en-US" sz="800" dirty="0">
              <a:sym typeface="+mn-lt"/>
            </a:endParaRPr>
          </a:p>
        </p:txBody>
      </p:sp>
      <p:sp>
        <p:nvSpPr>
          <p:cNvPr id="126" name="Text Placeholder 2">
            <a:extLst>
              <a:ext uri="{FF2B5EF4-FFF2-40B4-BE49-F238E27FC236}">
                <a16:creationId xmlns:a16="http://schemas.microsoft.com/office/drawing/2014/main" id="{6FB09D9A-C1FB-0649-8A44-7D6EE9E6BE3B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1181100" y="5672138"/>
            <a:ext cx="306388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3CF8CA13-1DFD-4200-834B-E4534CB82E18}" type="datetime'1''8''''''-''A''''''''''''u''''''''''''''''''''''''''g'''''">
              <a:rPr lang="en-US" altLang="en-US" sz="800" smtClean="0">
                <a:sym typeface="+mn-lt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18-Aug</a:t>
            </a:fld>
            <a:endParaRPr lang="en-US" sz="800" dirty="0">
              <a:sym typeface="+mn-lt"/>
            </a:endParaRPr>
          </a:p>
        </p:txBody>
      </p:sp>
      <p:sp>
        <p:nvSpPr>
          <p:cNvPr id="136" name="Text Placeholder 2">
            <a:extLst>
              <a:ext uri="{FF2B5EF4-FFF2-40B4-BE49-F238E27FC236}">
                <a16:creationId xmlns:a16="http://schemas.microsoft.com/office/drawing/2014/main" id="{6FB09D9A-C1FB-0649-8A44-7D6EE9E6BE3B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5175250" y="5672138"/>
            <a:ext cx="285750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D3E6A24-52EE-42D4-8EAF-95FE906966A9}" type="datetime'1''''''''''9''''''''''''-''''J''''''''''''''u''''n'">
              <a:rPr lang="en-US" altLang="en-US" sz="800" smtClean="0">
                <a:sym typeface="+mn-lt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19-Jun</a:t>
            </a:fld>
            <a:endParaRPr lang="en-US" sz="800" dirty="0">
              <a:sym typeface="+mn-lt"/>
            </a:endParaRPr>
          </a:p>
        </p:txBody>
      </p:sp>
      <p:sp>
        <p:nvSpPr>
          <p:cNvPr id="127" name="Text Placeholder 2">
            <a:extLst>
              <a:ext uri="{FF2B5EF4-FFF2-40B4-BE49-F238E27FC236}">
                <a16:creationId xmlns:a16="http://schemas.microsoft.com/office/drawing/2014/main" id="{6FB09D9A-C1FB-0649-8A44-7D6EE9E6BE3B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1584325" y="5672138"/>
            <a:ext cx="296863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F2D74D9-2F7A-4C74-AB3D-7E9F5648B0EE}" type="datetime'''''''''''''''''''1''''8''''''''''''''''-''''S''''''''''''ep'">
              <a:rPr lang="en-US" altLang="en-US" sz="800" smtClean="0">
                <a:sym typeface="+mn-lt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18-Sep</a:t>
            </a:fld>
            <a:endParaRPr lang="en-US" sz="800" dirty="0">
              <a:sym typeface="+mn-lt"/>
            </a:endParaRPr>
          </a:p>
        </p:txBody>
      </p:sp>
      <p:sp>
        <p:nvSpPr>
          <p:cNvPr id="130" name="Text Placeholder 2">
            <a:extLst>
              <a:ext uri="{FF2B5EF4-FFF2-40B4-BE49-F238E27FC236}">
                <a16:creationId xmlns:a16="http://schemas.microsoft.com/office/drawing/2014/main" id="{6FB09D9A-C1FB-0649-8A44-7D6EE9E6BE3B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2776538" y="5672138"/>
            <a:ext cx="301625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7D639026-BBE1-4826-A50F-525DADE899ED}" type="datetime'1''''''8''''''''''''''''''-''''''D''e''''c'''''''">
              <a:rPr lang="en-US" altLang="en-US" sz="800" smtClean="0">
                <a:sym typeface="+mn-lt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18-Dec</a:t>
            </a:fld>
            <a:endParaRPr lang="en-US" sz="800" dirty="0">
              <a:sym typeface="+mn-lt"/>
            </a:endParaRPr>
          </a:p>
        </p:txBody>
      </p:sp>
      <p:sp>
        <p:nvSpPr>
          <p:cNvPr id="129" name="Text Placeholder 2">
            <a:extLst>
              <a:ext uri="{FF2B5EF4-FFF2-40B4-BE49-F238E27FC236}">
                <a16:creationId xmlns:a16="http://schemas.microsoft.com/office/drawing/2014/main" id="{6FB09D9A-C1FB-0649-8A44-7D6EE9E6BE3B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2373313" y="5672138"/>
            <a:ext cx="311150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6EA6AFB-D4BB-42B5-8AC1-BA9C8E9C2CFB}" type="datetime'''''''''''''1''''''''''''8-''N''''''o''''''''''''''''v'''">
              <a:rPr lang="en-US" altLang="en-US" sz="800" smtClean="0">
                <a:sym typeface="+mn-lt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18-Nov</a:t>
            </a:fld>
            <a:endParaRPr lang="en-US" sz="800" dirty="0">
              <a:sym typeface="+mn-lt"/>
            </a:endParaRP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6FB09D9A-C1FB-0649-8A44-7D6EE9E6BE3B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6257925" y="4946650"/>
            <a:ext cx="661988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F04BB9C5-50B2-44C4-83D9-D6CC4631D50A}" type="datetime'''No''''''''n''''-A''''''''''''''''''''''''''''''''''''''''GP'">
              <a:rPr lang="en-US" altLang="en-US" sz="1400" smtClean="0"/>
              <a:pPr/>
              <a:t>Non-AGP</a:t>
            </a:fld>
            <a:endParaRPr lang="en-US" sz="1400" dirty="0">
              <a:sym typeface="+mn-lt"/>
            </a:endParaRPr>
          </a:p>
        </p:txBody>
      </p:sp>
      <p:sp>
        <p:nvSpPr>
          <p:cNvPr id="131" name="Text Placeholder 2">
            <a:extLst>
              <a:ext uri="{FF2B5EF4-FFF2-40B4-BE49-F238E27FC236}">
                <a16:creationId xmlns:a16="http://schemas.microsoft.com/office/drawing/2014/main" id="{6FB09D9A-C1FB-0649-8A44-7D6EE9E6BE3B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3186113" y="5672138"/>
            <a:ext cx="280988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0A099E4-879C-44F0-8666-0D73B97E10E9}" type="datetime'''''''''''''''19''''''''''''''''-J''''a''''''''''''''''''n'">
              <a:rPr lang="en-US" altLang="en-US" sz="800" smtClean="0">
                <a:sym typeface="+mn-lt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19-Jan</a:t>
            </a:fld>
            <a:endParaRPr lang="en-US" sz="800" dirty="0">
              <a:sym typeface="+mn-lt"/>
            </a:endParaRPr>
          </a:p>
        </p:txBody>
      </p:sp>
      <p:sp>
        <p:nvSpPr>
          <p:cNvPr id="132" name="Text Placeholder 2">
            <a:extLst>
              <a:ext uri="{FF2B5EF4-FFF2-40B4-BE49-F238E27FC236}">
                <a16:creationId xmlns:a16="http://schemas.microsoft.com/office/drawing/2014/main" id="{6FB09D9A-C1FB-0649-8A44-7D6EE9E6BE3B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3576638" y="5672138"/>
            <a:ext cx="296863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E2E19FA-DD41-4156-A916-DE5C35D94027}" type="datetime'''''''''''''''''''1''''''9''-''''Fe''''''''''''''''''''b'''">
              <a:rPr lang="en-US" altLang="en-US" sz="800" smtClean="0">
                <a:sym typeface="+mn-lt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19-Feb</a:t>
            </a:fld>
            <a:endParaRPr lang="en-US" sz="800" dirty="0">
              <a:sym typeface="+mn-lt"/>
            </a:endParaRPr>
          </a:p>
        </p:txBody>
      </p:sp>
      <p:sp>
        <p:nvSpPr>
          <p:cNvPr id="133" name="Text Placeholder 2">
            <a:extLst>
              <a:ext uri="{FF2B5EF4-FFF2-40B4-BE49-F238E27FC236}">
                <a16:creationId xmlns:a16="http://schemas.microsoft.com/office/drawing/2014/main" id="{6FB09D9A-C1FB-0649-8A44-7D6EE9E6BE3B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3963988" y="5672138"/>
            <a:ext cx="317500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BA2F99DD-4314-4E32-A9D4-596040E5E6CF}" type="datetime'''''''''19''''-''''''''''''''''''''''M''''''a''''r'''''">
              <a:rPr lang="en-US" altLang="en-US" sz="800" smtClean="0">
                <a:sym typeface="+mn-lt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19-Mar</a:t>
            </a:fld>
            <a:endParaRPr lang="en-US" sz="800" dirty="0">
              <a:sym typeface="+mn-lt"/>
            </a:endParaRPr>
          </a:p>
        </p:txBody>
      </p:sp>
      <p:sp>
        <p:nvSpPr>
          <p:cNvPr id="134" name="Text Placeholder 2">
            <a:extLst>
              <a:ext uri="{FF2B5EF4-FFF2-40B4-BE49-F238E27FC236}">
                <a16:creationId xmlns:a16="http://schemas.microsoft.com/office/drawing/2014/main" id="{6FB09D9A-C1FB-0649-8A44-7D6EE9E6BE3B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4375150" y="5672138"/>
            <a:ext cx="293688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ADF7C6BE-6331-4B70-9C1D-A72562DA63E9}" type="datetime'''1''9''-''A''''''''''''''p''r'">
              <a:rPr lang="en-US" altLang="en-US" sz="800" smtClean="0">
                <a:sym typeface="+mn-lt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19-Apr</a:t>
            </a:fld>
            <a:endParaRPr lang="en-US" sz="800" dirty="0">
              <a:sym typeface="+mn-lt"/>
            </a:endParaRPr>
          </a:p>
        </p:txBody>
      </p:sp>
      <p:sp>
        <p:nvSpPr>
          <p:cNvPr id="135" name="Text Placeholder 2">
            <a:extLst>
              <a:ext uri="{FF2B5EF4-FFF2-40B4-BE49-F238E27FC236}">
                <a16:creationId xmlns:a16="http://schemas.microsoft.com/office/drawing/2014/main" id="{6FB09D9A-C1FB-0649-8A44-7D6EE9E6BE3B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4756150" y="5672138"/>
            <a:ext cx="328613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D5341ECE-0D34-4D1B-AD33-E269ADE59997}" type="datetime'''''''''1''''9''''-''''M''''''a''''''''y'''''''''''''''">
              <a:rPr lang="en-US" altLang="en-US" sz="800" smtClean="0">
                <a:sym typeface="+mn-lt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19-May</a:t>
            </a:fld>
            <a:endParaRPr lang="en-US" sz="800" dirty="0">
              <a:sym typeface="+mn-lt"/>
            </a:endParaRPr>
          </a:p>
        </p:txBody>
      </p:sp>
      <p:sp>
        <p:nvSpPr>
          <p:cNvPr id="137" name="Text Placeholder 2">
            <a:extLst>
              <a:ext uri="{FF2B5EF4-FFF2-40B4-BE49-F238E27FC236}">
                <a16:creationId xmlns:a16="http://schemas.microsoft.com/office/drawing/2014/main" id="{6FB09D9A-C1FB-0649-8A44-7D6EE9E6BE3B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5589588" y="5672138"/>
            <a:ext cx="255588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3B4D18E5-1181-42CA-A172-F689ED6DCE5F}" type="datetime'''''''''''''''''''1''''''9''-''''''''J''''u''''''''''l'''''">
              <a:rPr lang="en-US" altLang="en-US" sz="800" smtClean="0">
                <a:sym typeface="+mn-lt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19-Jul</a:t>
            </a:fld>
            <a:endParaRPr lang="en-US" sz="800" dirty="0">
              <a:sym typeface="+mn-lt"/>
            </a:endParaRPr>
          </a:p>
        </p:txBody>
      </p:sp>
      <p:sp>
        <p:nvSpPr>
          <p:cNvPr id="138" name="Text Placeholder 2">
            <a:extLst>
              <a:ext uri="{FF2B5EF4-FFF2-40B4-BE49-F238E27FC236}">
                <a16:creationId xmlns:a16="http://schemas.microsoft.com/office/drawing/2014/main" id="{6FB09D9A-C1FB-0649-8A44-7D6EE9E6BE3B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5962650" y="5672138"/>
            <a:ext cx="306388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A72398F7-9912-4BFA-B682-81AAF8848930}" type="datetime'''''''''''''1''''''''''9-''''Au''''''''''''''''''g'">
              <a:rPr lang="en-US" altLang="en-US" sz="800" smtClean="0">
                <a:sym typeface="+mn-lt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19-Aug</a:t>
            </a:fld>
            <a:endParaRPr lang="en-US" sz="800" dirty="0">
              <a:sym typeface="+mn-lt"/>
            </a:endParaRPr>
          </a:p>
        </p:txBody>
      </p:sp>
      <p:sp>
        <p:nvSpPr>
          <p:cNvPr id="112" name="Text Placeholder 2">
            <a:extLst>
              <a:ext uri="{FF2B5EF4-FFF2-40B4-BE49-F238E27FC236}">
                <a16:creationId xmlns:a16="http://schemas.microsoft.com/office/drawing/2014/main" id="{6FB09D9A-C1FB-0649-8A44-7D6EE9E6BE3B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6257925" y="3502025"/>
            <a:ext cx="306388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627ACFC1-D12D-474B-822B-25C813741E8D}" type="datetime'''''''A''''''''''''''''''G''P'''''''''''''''''''''''''">
              <a:rPr lang="en-US" altLang="en-US" sz="1400" smtClean="0"/>
              <a:pPr/>
              <a:t>AGP</a:t>
            </a:fld>
            <a:endParaRPr lang="en-US" sz="1400" dirty="0">
              <a:sym typeface="+mn-lt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78A9887-9841-4ACD-8215-F6FAAEB64F27}"/>
              </a:ext>
            </a:extLst>
          </p:cNvPr>
          <p:cNvSpPr txBox="1"/>
          <p:nvPr/>
        </p:nvSpPr>
        <p:spPr>
          <a:xfrm>
            <a:off x="1472993" y="6288605"/>
            <a:ext cx="8157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material herein © 2005 - 2018 </a:t>
            </a:r>
            <a:r>
              <a:rPr lang="en-US" sz="500" b="0" i="0" dirty="0" err="1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Agoda</a:t>
            </a:r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group of companies. All rights reserved. AGODA ® is a registered trademark of AGIP LLC, </a:t>
            </a:r>
            <a:endParaRPr lang="th-TH" sz="500" b="0" i="0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thaiDist"/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used under license by Agoda Company Pte. Ltd. Agoda is part of the Booking Holdings (NASDAQ:BKNG). Internal use only. Proprietary &amp; confidential.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D2440531-8B36-40AC-ACE6-24785BB463E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69122" y="6276660"/>
            <a:ext cx="932013" cy="27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71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D6735BE-E04C-48C2-AE77-ACA578E477B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2" name="think-cell Slide" r:id="rId21" imgW="470" imgH="469" progId="TCLayout.ActiveDocument.1">
                  <p:embed/>
                </p:oleObj>
              </mc:Choice>
              <mc:Fallback>
                <p:oleObj name="think-cell Slide" r:id="rId21" imgW="470" imgH="469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D6735BE-E04C-48C2-AE77-ACA578E477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7BD3FFA5-0426-6740-95F0-980C8E24EF73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000"/>
          </a:blip>
          <a:stretch>
            <a:fillRect/>
          </a:stretch>
        </p:blipFill>
        <p:spPr>
          <a:xfrm>
            <a:off x="3428534" y="0"/>
            <a:ext cx="12220959" cy="962863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FBC94B1-19F9-2A4A-AEA1-D2324B9FF48E}"/>
              </a:ext>
            </a:extLst>
          </p:cNvPr>
          <p:cNvSpPr txBox="1"/>
          <p:nvPr/>
        </p:nvSpPr>
        <p:spPr>
          <a:xfrm>
            <a:off x="7791433" y="-1341546"/>
            <a:ext cx="4400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400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Blank page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DFF93E-07A0-1646-A3F9-6DD8A0907DEA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27000"/>
          </a:blip>
          <a:stretch>
            <a:fillRect/>
          </a:stretch>
        </p:blipFill>
        <p:spPr>
          <a:xfrm>
            <a:off x="-858407" y="0"/>
            <a:ext cx="1716814" cy="135264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E55554E-89BA-4654-9478-E7EFB5CB1050}"/>
              </a:ext>
            </a:extLst>
          </p:cNvPr>
          <p:cNvSpPr txBox="1">
            <a:spLocks/>
          </p:cNvSpPr>
          <p:nvPr/>
        </p:nvSpPr>
        <p:spPr>
          <a:xfrm>
            <a:off x="2813948" y="442409"/>
            <a:ext cx="8507104" cy="6871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17964A"/>
                </a:solidFill>
                <a:latin typeface="Lato" panose="020F0502020204030203" pitchFamily="34" charset="0"/>
              </a:rPr>
              <a:t>AGP helps attract more inbound customers </a:t>
            </a:r>
            <a:br>
              <a:rPr lang="en-US" sz="2400" b="1" dirty="0">
                <a:solidFill>
                  <a:srgbClr val="17964A"/>
                </a:solidFill>
                <a:latin typeface="Lato" panose="020F0502020204030203" pitchFamily="34" charset="0"/>
              </a:rPr>
            </a:br>
            <a:r>
              <a:rPr lang="en-US" sz="2400" b="1" dirty="0">
                <a:solidFill>
                  <a:srgbClr val="17964A"/>
                </a:solidFill>
                <a:latin typeface="Lato" panose="020F0502020204030203" pitchFamily="34" charset="0"/>
              </a:rPr>
              <a:t>with higher ADR, lead time and LOS</a:t>
            </a:r>
          </a:p>
          <a:p>
            <a:endParaRPr lang="en-US" sz="2400" b="1" dirty="0">
              <a:solidFill>
                <a:srgbClr val="17964A"/>
              </a:solidFill>
              <a:latin typeface="Lato" panose="020F0502020204030203" pitchFamily="34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7EDD784A-4656-42A3-940F-E00619F4CA7A}"/>
              </a:ext>
            </a:extLst>
          </p:cNvPr>
          <p:cNvGraphicFramePr/>
          <p:nvPr>
            <p:custDataLst>
              <p:tags r:id="rId3"/>
            </p:custDataLst>
            <p:extLst/>
          </p:nvPr>
        </p:nvGraphicFramePr>
        <p:xfrm>
          <a:off x="1149434" y="829080"/>
          <a:ext cx="2371005" cy="3013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C15B1BC-4CBF-4AD2-8080-E59EF4DB2861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1566424" y="6156780"/>
            <a:ext cx="4095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 b="1" dirty="0">
                <a:latin typeface="Lato" panose="020F0502020204030203" pitchFamily="34" charset="0"/>
                <a:sym typeface="+mn-lt"/>
              </a:rPr>
              <a:t>Domestic</a:t>
            </a:r>
            <a:endParaRPr lang="en-US" sz="1100" b="1" dirty="0">
              <a:latin typeface="Lato" panose="020F0502020204030203" pitchFamily="34" charset="0"/>
              <a:sym typeface="+mn-lt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9EF2754-F4E7-49B2-B067-217A34FC2C24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2710167" y="6148314"/>
            <a:ext cx="4095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 b="1" dirty="0">
                <a:latin typeface="Lato" panose="020F0502020204030203" pitchFamily="34" charset="0"/>
                <a:sym typeface="+mn-lt"/>
              </a:rPr>
              <a:t>Inbound</a:t>
            </a:r>
            <a:endParaRPr lang="en-US" sz="1100" b="1" dirty="0">
              <a:latin typeface="Lato" panose="020F0502020204030203" pitchFamily="34" charset="0"/>
              <a:sym typeface="+mn-lt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F1B38ED-9C88-45AE-849B-311A086CF1C2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757018" y="3206739"/>
            <a:ext cx="4095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 b="1" dirty="0">
                <a:latin typeface="Lato" panose="020F0502020204030203" pitchFamily="34" charset="0"/>
                <a:sym typeface="+mn-lt"/>
              </a:rPr>
              <a:t>Domestic</a:t>
            </a:r>
            <a:endParaRPr lang="en-US" sz="1100" b="1" dirty="0">
              <a:latin typeface="Lato" panose="020F0502020204030203" pitchFamily="34" charset="0"/>
              <a:sym typeface="+mn-lt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C891C68-6784-4F89-BB39-DE9212D86386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739859" y="2386554"/>
            <a:ext cx="4095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 b="1" dirty="0">
                <a:latin typeface="Lato" panose="020F0502020204030203" pitchFamily="34" charset="0"/>
                <a:sym typeface="+mn-lt"/>
              </a:rPr>
              <a:t>Inbound</a:t>
            </a:r>
            <a:endParaRPr lang="en-US" sz="1100" b="1" dirty="0">
              <a:latin typeface="Lato" panose="020F0502020204030203" pitchFamily="34" charset="0"/>
              <a:sym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1CFB10-2FD7-4C19-B197-171317E057E6}"/>
              </a:ext>
            </a:extLst>
          </p:cNvPr>
          <p:cNvSpPr txBox="1"/>
          <p:nvPr/>
        </p:nvSpPr>
        <p:spPr>
          <a:xfrm>
            <a:off x="3185646" y="1287284"/>
            <a:ext cx="2496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7964A"/>
                </a:solidFill>
                <a:latin typeface="Lato" panose="020F0502020204030203" pitchFamily="34" charset="0"/>
              </a:rPr>
              <a:t>+8%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0DD7CE-1338-49F5-A320-1FD108DDDA6F}"/>
              </a:ext>
            </a:extLst>
          </p:cNvPr>
          <p:cNvSpPr txBox="1"/>
          <p:nvPr/>
        </p:nvSpPr>
        <p:spPr>
          <a:xfrm>
            <a:off x="439964" y="1258893"/>
            <a:ext cx="3318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Lato" panose="020F0502020204030203" pitchFamily="34" charset="0"/>
              </a:rPr>
              <a:t>Nationality mix</a:t>
            </a:r>
            <a:br>
              <a:rPr lang="en-US" sz="1600" b="1" dirty="0">
                <a:latin typeface="Lato" panose="020F0502020204030203" pitchFamily="34" charset="0"/>
              </a:rPr>
            </a:br>
            <a:r>
              <a:rPr lang="en-US" sz="1600" b="1" dirty="0">
                <a:latin typeface="Lato" panose="020F0502020204030203" pitchFamily="34" charset="0"/>
              </a:rPr>
              <a:t>AGP vs Non-AGP hotels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EE40B9C-8ED4-4E6D-8BBB-55966FEF011F}"/>
              </a:ext>
            </a:extLst>
          </p:cNvPr>
          <p:cNvCxnSpPr>
            <a:cxnSpLocks/>
          </p:cNvCxnSpPr>
          <p:nvPr/>
        </p:nvCxnSpPr>
        <p:spPr>
          <a:xfrm>
            <a:off x="523464" y="1880442"/>
            <a:ext cx="3606576" cy="0"/>
          </a:xfrm>
          <a:prstGeom prst="line">
            <a:avLst/>
          </a:prstGeom>
          <a:ln w="12700">
            <a:solidFill>
              <a:srgbClr val="179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5A967E22-8BED-42C2-B1F3-CF53DDE97E71}"/>
              </a:ext>
            </a:extLst>
          </p:cNvPr>
          <p:cNvGraphicFramePr/>
          <p:nvPr>
            <p:extLst/>
          </p:nvPr>
        </p:nvGraphicFramePr>
        <p:xfrm>
          <a:off x="5560750" y="2008751"/>
          <a:ext cx="5760302" cy="1716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C5C86DB1-D3C2-4E0C-99C9-E55366EFE879}"/>
              </a:ext>
            </a:extLst>
          </p:cNvPr>
          <p:cNvGraphicFramePr/>
          <p:nvPr>
            <p:extLst/>
          </p:nvPr>
        </p:nvGraphicFramePr>
        <p:xfrm>
          <a:off x="5556652" y="4605240"/>
          <a:ext cx="5878330" cy="1737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4B7BD8BA-3A9A-455A-BF0F-BD6437A740EA}"/>
              </a:ext>
            </a:extLst>
          </p:cNvPr>
          <p:cNvSpPr txBox="1"/>
          <p:nvPr/>
        </p:nvSpPr>
        <p:spPr>
          <a:xfrm>
            <a:off x="5556651" y="3918073"/>
            <a:ext cx="3318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Lato" panose="020F0502020204030203" pitchFamily="34" charset="0"/>
              </a:rPr>
              <a:t>Lead time Domestic vs. Inbound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F936F5F-8D9F-428D-AA29-7050F5D5E5F3}"/>
              </a:ext>
            </a:extLst>
          </p:cNvPr>
          <p:cNvCxnSpPr>
            <a:cxnSpLocks/>
          </p:cNvCxnSpPr>
          <p:nvPr/>
        </p:nvCxnSpPr>
        <p:spPr>
          <a:xfrm>
            <a:off x="5640151" y="4383509"/>
            <a:ext cx="5464704" cy="0"/>
          </a:xfrm>
          <a:prstGeom prst="line">
            <a:avLst/>
          </a:prstGeom>
          <a:ln w="12700">
            <a:solidFill>
              <a:srgbClr val="179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7C4C889-A5C5-44DC-B4BC-EEB0F6B36036}"/>
              </a:ext>
            </a:extLst>
          </p:cNvPr>
          <p:cNvSpPr txBox="1"/>
          <p:nvPr/>
        </p:nvSpPr>
        <p:spPr>
          <a:xfrm>
            <a:off x="5560750" y="1468189"/>
            <a:ext cx="5149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Lato" panose="020F0502020204030203" pitchFamily="34" charset="0"/>
              </a:rPr>
              <a:t>Length of Stay Domestic vs. Inbound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D1EF9DD-5080-4CEE-BDE0-BE0428CBCB7F}"/>
              </a:ext>
            </a:extLst>
          </p:cNvPr>
          <p:cNvCxnSpPr>
            <a:cxnSpLocks/>
          </p:cNvCxnSpPr>
          <p:nvPr/>
        </p:nvCxnSpPr>
        <p:spPr>
          <a:xfrm>
            <a:off x="5640151" y="1853040"/>
            <a:ext cx="5464704" cy="0"/>
          </a:xfrm>
          <a:prstGeom prst="line">
            <a:avLst/>
          </a:prstGeom>
          <a:ln w="12700">
            <a:solidFill>
              <a:srgbClr val="179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F2AA93A-5FF9-47F0-A6C9-02F9A2ED4C6C}"/>
              </a:ext>
            </a:extLst>
          </p:cNvPr>
          <p:cNvSpPr txBox="1"/>
          <p:nvPr/>
        </p:nvSpPr>
        <p:spPr>
          <a:xfrm>
            <a:off x="2850886" y="4179722"/>
            <a:ext cx="2496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7964A"/>
                </a:solidFill>
                <a:latin typeface="Lato" panose="020F0502020204030203" pitchFamily="34" charset="0"/>
              </a:rPr>
              <a:t>+34.5%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C76C14-E0CE-471B-9CA4-7E70505457A9}"/>
              </a:ext>
            </a:extLst>
          </p:cNvPr>
          <p:cNvSpPr txBox="1"/>
          <p:nvPr/>
        </p:nvSpPr>
        <p:spPr>
          <a:xfrm>
            <a:off x="413162" y="4114525"/>
            <a:ext cx="3318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Lato" panose="020F0502020204030203" pitchFamily="34" charset="0"/>
              </a:rPr>
              <a:t>Average ADR </a:t>
            </a:r>
            <a:br>
              <a:rPr lang="en-US" sz="1600" b="1" dirty="0">
                <a:latin typeface="Lato" panose="020F0502020204030203" pitchFamily="34" charset="0"/>
              </a:rPr>
            </a:br>
            <a:r>
              <a:rPr lang="en-US" sz="1600" b="1" dirty="0">
                <a:latin typeface="Lato" panose="020F0502020204030203" pitchFamily="34" charset="0"/>
              </a:rPr>
              <a:t>Domestic vs Inbound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C6ECB3D-08C2-46D3-8593-9191D719730C}"/>
              </a:ext>
            </a:extLst>
          </p:cNvPr>
          <p:cNvCxnSpPr>
            <a:cxnSpLocks/>
          </p:cNvCxnSpPr>
          <p:nvPr/>
        </p:nvCxnSpPr>
        <p:spPr>
          <a:xfrm>
            <a:off x="481845" y="4740222"/>
            <a:ext cx="3606576" cy="0"/>
          </a:xfrm>
          <a:prstGeom prst="line">
            <a:avLst/>
          </a:prstGeom>
          <a:ln w="12700">
            <a:solidFill>
              <a:srgbClr val="179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0ACFFF4E-7AEC-4BB4-A076-0C80D9A76943}"/>
              </a:ext>
            </a:extLst>
          </p:cNvPr>
          <p:cNvGraphicFramePr/>
          <p:nvPr>
            <p:custDataLst>
              <p:tags r:id="rId8"/>
            </p:custDataLst>
            <p:extLst/>
          </p:nvPr>
        </p:nvGraphicFramePr>
        <p:xfrm>
          <a:off x="1149434" y="4572389"/>
          <a:ext cx="2371005" cy="1543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1352299E-6E04-4A2C-AB08-A92A33EEFAD7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1566424" y="3897480"/>
            <a:ext cx="4095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 b="1" dirty="0">
                <a:latin typeface="Lato" panose="020F0502020204030203" pitchFamily="34" charset="0"/>
                <a:sym typeface="+mn-lt"/>
              </a:rPr>
              <a:t>AGP</a:t>
            </a:r>
            <a:endParaRPr lang="en-US" sz="1100" b="1" dirty="0">
              <a:latin typeface="Lato" panose="020F0502020204030203" pitchFamily="34" charset="0"/>
              <a:sym typeface="+mn-lt"/>
            </a:endParaRP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27B90226-B34E-40C2-9A10-36925A54963D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2710167" y="3889014"/>
            <a:ext cx="4095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 b="1" dirty="0">
                <a:latin typeface="Lato" panose="020F0502020204030203" pitchFamily="34" charset="0"/>
                <a:sym typeface="+mn-lt"/>
              </a:rPr>
              <a:t>Non-AGP</a:t>
            </a:r>
            <a:endParaRPr lang="en-US" sz="1100" b="1" dirty="0">
              <a:latin typeface="Lato" panose="020F0502020204030203" pitchFamily="34" charset="0"/>
              <a:sym typeface="+mn-lt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F883783-DE00-417F-B9AE-2B5637D41149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10530553" y="2699828"/>
            <a:ext cx="250825" cy="45719"/>
          </a:xfrm>
          <a:prstGeom prst="rect">
            <a:avLst/>
          </a:prstGeom>
          <a:solidFill>
            <a:srgbClr val="17964A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Gotham Rounded Medium" panose="02000000000000000000" pitchFamily="2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778F212-B2D1-45AF-BEBA-7E73F97D0049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10530553" y="2394316"/>
            <a:ext cx="250825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Gotham Rounded Medium" panose="02000000000000000000" pitchFamily="2" charset="0"/>
            </a:endParaRP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8E81AB7-465D-4864-B413-FA4F2487235C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10832178" y="2319067"/>
            <a:ext cx="476250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latin typeface="Lato" panose="020F0502020204030203" pitchFamily="34" charset="0"/>
                <a:sym typeface="+mn-lt"/>
              </a:rPr>
              <a:t>Domestic</a:t>
            </a:r>
            <a:endParaRPr lang="en-US" sz="1200" dirty="0">
              <a:latin typeface="Lato" panose="020F0502020204030203" pitchFamily="34" charset="0"/>
              <a:sym typeface="+mn-lt"/>
            </a:endParaRP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D7F602C6-8376-4081-87F6-3EBC8E12AE58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10832178" y="2624580"/>
            <a:ext cx="366713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latin typeface="Lato" panose="020F0502020204030203" pitchFamily="34" charset="0"/>
                <a:sym typeface="+mn-lt"/>
              </a:rPr>
              <a:t>Inbound</a:t>
            </a:r>
            <a:endParaRPr lang="en-US" sz="1200" dirty="0">
              <a:latin typeface="Lato" panose="020F0502020204030203" pitchFamily="34" charset="0"/>
              <a:sym typeface="+mn-lt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84C348C-7B83-415F-A4F5-B05AD7CFBB38}"/>
              </a:ext>
            </a:extLst>
          </p:cNvPr>
          <p:cNvSpPr/>
          <p:nvPr>
            <p:custDataLst>
              <p:tags r:id="rId15"/>
            </p:custDataLst>
          </p:nvPr>
        </p:nvSpPr>
        <p:spPr bwMode="auto">
          <a:xfrm>
            <a:off x="10530553" y="4998378"/>
            <a:ext cx="250825" cy="45719"/>
          </a:xfrm>
          <a:prstGeom prst="rect">
            <a:avLst/>
          </a:prstGeom>
          <a:solidFill>
            <a:srgbClr val="17964A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Gotham Rounded Medium" panose="02000000000000000000" pitchFamily="2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240A7FA-694D-4ACC-8097-A31741932530}"/>
              </a:ext>
            </a:extLst>
          </p:cNvPr>
          <p:cNvSpPr/>
          <p:nvPr>
            <p:custDataLst>
              <p:tags r:id="rId16"/>
            </p:custDataLst>
          </p:nvPr>
        </p:nvSpPr>
        <p:spPr bwMode="auto">
          <a:xfrm>
            <a:off x="10530553" y="4692866"/>
            <a:ext cx="250825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Gotham Rounded Medium" panose="02000000000000000000" pitchFamily="2" charset="0"/>
            </a:endParaRP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B50A9C0-BC68-4865-9E3F-4C0730CCB5CF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10832178" y="4617617"/>
            <a:ext cx="476250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latin typeface="Lato" panose="020F0502020204030203" pitchFamily="34" charset="0"/>
                <a:sym typeface="+mn-lt"/>
              </a:rPr>
              <a:t>Domestic</a:t>
            </a:r>
            <a:endParaRPr lang="en-US" sz="1200" dirty="0">
              <a:latin typeface="Lato" panose="020F0502020204030203" pitchFamily="34" charset="0"/>
              <a:sym typeface="+mn-lt"/>
            </a:endParaRP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10EB0434-E816-4BF1-9643-835B4D3CFA36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10832178" y="4923130"/>
            <a:ext cx="366713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latin typeface="Lato" panose="020F0502020204030203" pitchFamily="34" charset="0"/>
                <a:sym typeface="+mn-lt"/>
              </a:rPr>
              <a:t>Inbound</a:t>
            </a:r>
            <a:endParaRPr lang="en-US" sz="1200" dirty="0">
              <a:latin typeface="Lato" panose="020F0502020204030203" pitchFamily="34" charset="0"/>
              <a:sym typeface="+mn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8404731-29A0-4B41-8D03-0E62B28B74D6}"/>
              </a:ext>
            </a:extLst>
          </p:cNvPr>
          <p:cNvSpPr/>
          <p:nvPr/>
        </p:nvSpPr>
        <p:spPr>
          <a:xfrm>
            <a:off x="10431063" y="652288"/>
            <a:ext cx="9138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17964A"/>
                </a:solidFill>
                <a:latin typeface="Lato" panose="020F0502020204030203" pitchFamily="34" charset="0"/>
              </a:rPr>
              <a:t>Global</a:t>
            </a:r>
            <a:endParaRPr lang="en-US" dirty="0">
              <a:solidFill>
                <a:srgbClr val="17964A"/>
              </a:solidFill>
              <a:latin typeface="Lato" panose="020F0502020204030203" pitchFamily="34" charset="0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0C05A7C-3B71-499B-948F-8D54CE6313D9}"/>
              </a:ext>
            </a:extLst>
          </p:cNvPr>
          <p:cNvCxnSpPr>
            <a:cxnSpLocks/>
          </p:cNvCxnSpPr>
          <p:nvPr/>
        </p:nvCxnSpPr>
        <p:spPr>
          <a:xfrm flipV="1">
            <a:off x="10507450" y="620169"/>
            <a:ext cx="978766" cy="2015"/>
          </a:xfrm>
          <a:prstGeom prst="line">
            <a:avLst/>
          </a:prstGeom>
          <a:ln w="12700">
            <a:solidFill>
              <a:srgbClr val="179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20F040D-68E5-44B2-8DEF-078F32E3FAAC}"/>
              </a:ext>
            </a:extLst>
          </p:cNvPr>
          <p:cNvSpPr txBox="1"/>
          <p:nvPr/>
        </p:nvSpPr>
        <p:spPr>
          <a:xfrm>
            <a:off x="1472993" y="6288605"/>
            <a:ext cx="8157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material herein © 2005 - 2018 </a:t>
            </a:r>
            <a:r>
              <a:rPr lang="en-US" sz="500" b="0" i="0" dirty="0" err="1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Agoda</a:t>
            </a:r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group of companies. All rights reserved. AGODA ® is a registered trademark of AGIP LLC, </a:t>
            </a:r>
            <a:endParaRPr lang="th-TH" sz="500" b="0" i="0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thaiDist"/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used under license by Agoda Company Pte. Ltd. Agoda is part of the Booking Holdings (NASDAQ:BKNG). Internal use only. Proprietary &amp; confidential.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9CA4AB0D-8DD4-4A0C-A22F-82378D627C1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69122" y="6276660"/>
            <a:ext cx="932013" cy="27727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1B77128-6DEB-4A7D-B97A-8AF7D2BF8B9A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48" b="-13229"/>
          <a:stretch/>
        </p:blipFill>
        <p:spPr>
          <a:xfrm>
            <a:off x="935129" y="607182"/>
            <a:ext cx="1509131" cy="338587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7BA1C5BF-E26D-4223-83F8-2900466D6D6E}"/>
              </a:ext>
            </a:extLst>
          </p:cNvPr>
          <p:cNvSpPr/>
          <p:nvPr/>
        </p:nvSpPr>
        <p:spPr>
          <a:xfrm>
            <a:off x="935128" y="532913"/>
            <a:ext cx="679527" cy="5567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466F708-88CD-4154-B490-B2DC5140A196}"/>
              </a:ext>
            </a:extLst>
          </p:cNvPr>
          <p:cNvSpPr txBox="1"/>
          <p:nvPr/>
        </p:nvSpPr>
        <p:spPr>
          <a:xfrm>
            <a:off x="742617" y="641264"/>
            <a:ext cx="16722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88898B"/>
                </a:solidFill>
                <a:latin typeface="Oduda Light" panose="00000400000000000000" pitchFamily="50" charset="0"/>
              </a:rPr>
              <a:t>Accelerated</a:t>
            </a:r>
          </a:p>
        </p:txBody>
      </p:sp>
    </p:spTree>
    <p:extLst>
      <p:ext uri="{BB962C8B-B14F-4D97-AF65-F5344CB8AC3E}">
        <p14:creationId xmlns:p14="http://schemas.microsoft.com/office/powerpoint/2010/main" val="3979897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7FEE65C-CC3B-4E3D-AF0F-0C8C17F6059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664429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1" name="think-cell Slide" r:id="rId4" imgW="470" imgH="469" progId="TCLayout.ActiveDocument.1">
                  <p:embed/>
                </p:oleObj>
              </mc:Choice>
              <mc:Fallback>
                <p:oleObj name="think-cell Slide" r:id="rId4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8B9D445B-CDA6-AD4D-995C-AA6B912849DB}"/>
              </a:ext>
            </a:extLst>
          </p:cNvPr>
          <p:cNvSpPr txBox="1"/>
          <p:nvPr/>
        </p:nvSpPr>
        <p:spPr>
          <a:xfrm>
            <a:off x="10825074" y="6196272"/>
            <a:ext cx="559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en-US" sz="1600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</a:t>
            </a:r>
            <a:endParaRPr lang="en-US" sz="1600" b="1" dirty="0">
              <a:solidFill>
                <a:srgbClr val="17964A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BC94B1-19F9-2A4A-AEA1-D2324B9FF48E}"/>
              </a:ext>
            </a:extLst>
          </p:cNvPr>
          <p:cNvSpPr txBox="1"/>
          <p:nvPr/>
        </p:nvSpPr>
        <p:spPr>
          <a:xfrm>
            <a:off x="7791433" y="-1341546"/>
            <a:ext cx="4400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400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Blank page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DFF93E-07A0-1646-A3F9-6DD8A0907DE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7000"/>
          </a:blip>
          <a:stretch>
            <a:fillRect/>
          </a:stretch>
        </p:blipFill>
        <p:spPr>
          <a:xfrm>
            <a:off x="-858407" y="0"/>
            <a:ext cx="1716814" cy="135264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C1A447-71C7-48BC-B6B8-08C96CD7450D}"/>
              </a:ext>
            </a:extLst>
          </p:cNvPr>
          <p:cNvSpPr txBox="1">
            <a:spLocks/>
          </p:cNvSpPr>
          <p:nvPr/>
        </p:nvSpPr>
        <p:spPr>
          <a:xfrm>
            <a:off x="3485368" y="397093"/>
            <a:ext cx="5949912" cy="91975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17964A"/>
                </a:solidFill>
                <a:latin typeface="Lato" panose="020F0502020204030203" pitchFamily="34" charset="0"/>
              </a:rPr>
              <a:t>Prepayment option available for cashflow improvements</a:t>
            </a:r>
          </a:p>
        </p:txBody>
      </p:sp>
      <p:pic>
        <p:nvPicPr>
          <p:cNvPr id="11" name="Graphic 10" descr="Handshake">
            <a:extLst>
              <a:ext uri="{FF2B5EF4-FFF2-40B4-BE49-F238E27FC236}">
                <a16:creationId xmlns:a16="http://schemas.microsoft.com/office/drawing/2014/main" id="{6AE11805-0B72-48CE-8D5A-6B68BFC1D16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8111" y="2584377"/>
            <a:ext cx="829555" cy="8295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3309D5D-776F-4F9C-9432-D4495A513FDA}"/>
              </a:ext>
            </a:extLst>
          </p:cNvPr>
          <p:cNvSpPr/>
          <p:nvPr/>
        </p:nvSpPr>
        <p:spPr>
          <a:xfrm>
            <a:off x="66814" y="3485297"/>
            <a:ext cx="27678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Lato" panose="020F0502020204030203" pitchFamily="34" charset="0"/>
              </a:rPr>
              <a:t>We are confident in </a:t>
            </a:r>
            <a:r>
              <a:rPr lang="en-US" sz="2000" b="1" dirty="0">
                <a:solidFill>
                  <a:srgbClr val="17964A"/>
                </a:solidFill>
                <a:latin typeface="Lato" panose="020F0502020204030203" pitchFamily="34" charset="0"/>
              </a:rPr>
              <a:t>our partnership </a:t>
            </a:r>
            <a:r>
              <a:rPr lang="en-US" sz="2000" dirty="0">
                <a:latin typeface="Lato" panose="020F0502020204030203" pitchFamily="34" charset="0"/>
              </a:rPr>
              <a:t>&amp; </a:t>
            </a:r>
            <a:r>
              <a:rPr lang="en-US" sz="2000" b="1" dirty="0">
                <a:solidFill>
                  <a:srgbClr val="17964A"/>
                </a:solidFill>
                <a:latin typeface="Lato" panose="020F0502020204030203" pitchFamily="34" charset="0"/>
              </a:rPr>
              <a:t>growth potentials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17FA87-4BF9-4C6E-B90C-03BC163AE186}"/>
              </a:ext>
            </a:extLst>
          </p:cNvPr>
          <p:cNvSpPr txBox="1"/>
          <p:nvPr/>
        </p:nvSpPr>
        <p:spPr>
          <a:xfrm>
            <a:off x="2801999" y="3480684"/>
            <a:ext cx="2767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ato" panose="020F0502020204030203" pitchFamily="34" charset="0"/>
              </a:rPr>
              <a:t>… and are willing to offer you a </a:t>
            </a:r>
            <a:r>
              <a:rPr lang="en-US" sz="2000" b="1" dirty="0">
                <a:solidFill>
                  <a:srgbClr val="17964A"/>
                </a:solidFill>
                <a:latin typeface="Lato" panose="020F0502020204030203" pitchFamily="34" charset="0"/>
              </a:rPr>
              <a:t>upfront payment</a:t>
            </a:r>
            <a:r>
              <a:rPr lang="en-US" sz="2000" dirty="0">
                <a:latin typeface="Lato" panose="020F0502020204030203" pitchFamily="34" charset="0"/>
              </a:rPr>
              <a:t> of your </a:t>
            </a:r>
            <a:r>
              <a:rPr lang="en-US" sz="2000" b="1" dirty="0">
                <a:solidFill>
                  <a:srgbClr val="17964A"/>
                </a:solidFill>
                <a:latin typeface="Lato" panose="020F0502020204030203" pitchFamily="34" charset="0"/>
              </a:rPr>
              <a:t>future revenue</a:t>
            </a:r>
          </a:p>
        </p:txBody>
      </p:sp>
      <p:pic>
        <p:nvPicPr>
          <p:cNvPr id="16" name="Graphic 15" descr="Dollar">
            <a:extLst>
              <a:ext uri="{FF2B5EF4-FFF2-40B4-BE49-F238E27FC236}">
                <a16:creationId xmlns:a16="http://schemas.microsoft.com/office/drawing/2014/main" id="{EB98DAF0-AEDD-4110-B146-F773574958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29136" y="2395687"/>
            <a:ext cx="914400" cy="9144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C2D1118-03E8-4770-917D-63DCDB70DE24}"/>
              </a:ext>
            </a:extLst>
          </p:cNvPr>
          <p:cNvCxnSpPr>
            <a:cxnSpLocks/>
          </p:cNvCxnSpPr>
          <p:nvPr/>
        </p:nvCxnSpPr>
        <p:spPr>
          <a:xfrm>
            <a:off x="389362" y="3393647"/>
            <a:ext cx="2314266" cy="0"/>
          </a:xfrm>
          <a:prstGeom prst="line">
            <a:avLst/>
          </a:prstGeom>
          <a:ln w="12700">
            <a:solidFill>
              <a:srgbClr val="179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2397880-D451-4011-BFC4-4C22D0349912}"/>
              </a:ext>
            </a:extLst>
          </p:cNvPr>
          <p:cNvCxnSpPr>
            <a:cxnSpLocks/>
          </p:cNvCxnSpPr>
          <p:nvPr/>
        </p:nvCxnSpPr>
        <p:spPr>
          <a:xfrm>
            <a:off x="3072969" y="3393647"/>
            <a:ext cx="2314266" cy="0"/>
          </a:xfrm>
          <a:prstGeom prst="line">
            <a:avLst/>
          </a:prstGeom>
          <a:ln w="12700">
            <a:solidFill>
              <a:srgbClr val="179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1F02525-1088-4A89-832A-689CDB3BEDAC}"/>
              </a:ext>
            </a:extLst>
          </p:cNvPr>
          <p:cNvSpPr/>
          <p:nvPr/>
        </p:nvSpPr>
        <p:spPr>
          <a:xfrm rot="2700000">
            <a:off x="6840282" y="699895"/>
            <a:ext cx="6524289" cy="6524289"/>
          </a:xfrm>
          <a:prstGeom prst="rect">
            <a:avLst/>
          </a:prstGeom>
          <a:solidFill>
            <a:srgbClr val="179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8B93096-40B2-4E6A-87BA-86DC0F21F000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8000"/>
          </a:blip>
          <a:stretch>
            <a:fillRect/>
          </a:stretch>
        </p:blipFill>
        <p:spPr>
          <a:xfrm>
            <a:off x="6649774" y="2059092"/>
            <a:ext cx="6683883" cy="526608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41B7285-9DE7-4AE1-BBA0-26EFBC1C9EEF}"/>
              </a:ext>
            </a:extLst>
          </p:cNvPr>
          <p:cNvSpPr txBox="1"/>
          <p:nvPr/>
        </p:nvSpPr>
        <p:spPr>
          <a:xfrm>
            <a:off x="8074293" y="2686625"/>
            <a:ext cx="41177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Lato" panose="020F0502020204030203" pitchFamily="34" charset="0"/>
              </a:rPr>
              <a:t>AGP prepayment options contribute to your cashflow, offering options for you to make investments on your property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5061B5-E468-4D18-A957-99C75AE31E79}"/>
              </a:ext>
            </a:extLst>
          </p:cNvPr>
          <p:cNvSpPr txBox="1"/>
          <p:nvPr/>
        </p:nvSpPr>
        <p:spPr>
          <a:xfrm>
            <a:off x="1472993" y="6288605"/>
            <a:ext cx="8157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material herein © 2005 - 2018 </a:t>
            </a:r>
            <a:r>
              <a:rPr lang="en-US" sz="500" b="0" i="0" dirty="0" err="1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Agoda</a:t>
            </a:r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group of companies. All rights reserved. AGODA ® is a registered trademark of AGIP LLC, </a:t>
            </a:r>
            <a:endParaRPr lang="th-TH" sz="500" b="0" i="0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thaiDist"/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used under license by Agoda Company Pte. Ltd. Agoda is part of the Booking Holdings (NASDAQ:BKNG). Internal use only. Proprietary &amp; confidential.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4E8B663-2E10-4749-80DC-9CF7A810E7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122" y="6276660"/>
            <a:ext cx="932013" cy="2772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001BDB4-F130-4742-9EF9-9598F6B102C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48" b="-13229"/>
          <a:stretch/>
        </p:blipFill>
        <p:spPr>
          <a:xfrm>
            <a:off x="935129" y="607182"/>
            <a:ext cx="1509131" cy="33858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FF42433-3AE5-4B0E-B90B-23916F6D3D3D}"/>
              </a:ext>
            </a:extLst>
          </p:cNvPr>
          <p:cNvSpPr/>
          <p:nvPr/>
        </p:nvSpPr>
        <p:spPr>
          <a:xfrm>
            <a:off x="935128" y="532913"/>
            <a:ext cx="679527" cy="5567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47889F-792A-45FA-95CD-819D96BA9E96}"/>
              </a:ext>
            </a:extLst>
          </p:cNvPr>
          <p:cNvSpPr txBox="1"/>
          <p:nvPr/>
        </p:nvSpPr>
        <p:spPr>
          <a:xfrm>
            <a:off x="742617" y="641264"/>
            <a:ext cx="16722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88898B"/>
                </a:solidFill>
                <a:latin typeface="Oduda Light" panose="00000400000000000000" pitchFamily="50" charset="0"/>
              </a:rPr>
              <a:t>Accelerated</a:t>
            </a:r>
          </a:p>
        </p:txBody>
      </p:sp>
    </p:spTree>
    <p:extLst>
      <p:ext uri="{BB962C8B-B14F-4D97-AF65-F5344CB8AC3E}">
        <p14:creationId xmlns:p14="http://schemas.microsoft.com/office/powerpoint/2010/main" val="623479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784565C-4327-4F1F-93A0-620550250EF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258174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4" name="think-cell Slide" r:id="rId4" imgW="470" imgH="469" progId="TCLayout.ActiveDocument.1">
                  <p:embed/>
                </p:oleObj>
              </mc:Choice>
              <mc:Fallback>
                <p:oleObj name="think-cell Slide" r:id="rId4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Rectangle 62">
            <a:extLst>
              <a:ext uri="{FF2B5EF4-FFF2-40B4-BE49-F238E27FC236}">
                <a16:creationId xmlns:a16="http://schemas.microsoft.com/office/drawing/2014/main" id="{AE1D3687-FEF3-48DB-A560-51636570EFC0}"/>
              </a:ext>
            </a:extLst>
          </p:cNvPr>
          <p:cNvSpPr/>
          <p:nvPr/>
        </p:nvSpPr>
        <p:spPr>
          <a:xfrm rot="2700000">
            <a:off x="-1910671" y="2325007"/>
            <a:ext cx="3824519" cy="3824519"/>
          </a:xfrm>
          <a:prstGeom prst="rect">
            <a:avLst/>
          </a:prstGeom>
          <a:solidFill>
            <a:srgbClr val="179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2A2171C2-86C0-42BA-B976-F54DFBFAB40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000"/>
          </a:blip>
          <a:stretch>
            <a:fillRect/>
          </a:stretch>
        </p:blipFill>
        <p:spPr>
          <a:xfrm>
            <a:off x="-2100909" y="3070700"/>
            <a:ext cx="4164420" cy="328105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B9D445B-CDA6-AD4D-995C-AA6B912849DB}"/>
              </a:ext>
            </a:extLst>
          </p:cNvPr>
          <p:cNvSpPr txBox="1"/>
          <p:nvPr/>
        </p:nvSpPr>
        <p:spPr>
          <a:xfrm>
            <a:off x="10825074" y="6196272"/>
            <a:ext cx="559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BC94B1-19F9-2A4A-AEA1-D2324B9FF48E}"/>
              </a:ext>
            </a:extLst>
          </p:cNvPr>
          <p:cNvSpPr txBox="1"/>
          <p:nvPr/>
        </p:nvSpPr>
        <p:spPr>
          <a:xfrm>
            <a:off x="7791433" y="-1341546"/>
            <a:ext cx="4400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400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Blank page 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7CCA5FE-5A07-4470-9B17-EF88B329F6EB}"/>
              </a:ext>
            </a:extLst>
          </p:cNvPr>
          <p:cNvSpPr txBox="1">
            <a:spLocks/>
          </p:cNvSpPr>
          <p:nvPr/>
        </p:nvSpPr>
        <p:spPr>
          <a:xfrm>
            <a:off x="4154771" y="355330"/>
            <a:ext cx="7229865" cy="88982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17964A"/>
                </a:solidFill>
                <a:latin typeface="Lato" panose="020F0502020204030203" pitchFamily="34" charset="0"/>
              </a:rPr>
              <a:t>Multiple program options available to suit your operational conveniences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19464E-627B-4BED-9802-7BE87FCF4D1F}"/>
              </a:ext>
            </a:extLst>
          </p:cNvPr>
          <p:cNvSpPr txBox="1"/>
          <p:nvPr/>
        </p:nvSpPr>
        <p:spPr>
          <a:xfrm>
            <a:off x="285280" y="3734062"/>
            <a:ext cx="2039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</a:rPr>
              <a:t>AGODA </a:t>
            </a:r>
            <a:b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</a:rPr>
              <a:t>GROWTH</a:t>
            </a:r>
            <a:b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</a:rPr>
              <a:t>PROGRAM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5B8E95F-4C6C-4A80-AA15-92626A2CF584}"/>
              </a:ext>
            </a:extLst>
          </p:cNvPr>
          <p:cNvGrpSpPr/>
          <p:nvPr/>
        </p:nvGrpSpPr>
        <p:grpSpPr>
          <a:xfrm>
            <a:off x="4082143" y="2329648"/>
            <a:ext cx="7824578" cy="1517649"/>
            <a:chOff x="3292805" y="2460197"/>
            <a:chExt cx="6568745" cy="1517649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41F7519-D9BD-4ABC-86E0-325B2758F7A0}"/>
                </a:ext>
              </a:extLst>
            </p:cNvPr>
            <p:cNvCxnSpPr>
              <a:cxnSpLocks/>
            </p:cNvCxnSpPr>
            <p:nvPr/>
          </p:nvCxnSpPr>
          <p:spPr>
            <a:xfrm>
              <a:off x="3292805" y="2966080"/>
              <a:ext cx="656874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5142306-B96F-44C1-95AF-672DB571B502}"/>
                </a:ext>
              </a:extLst>
            </p:cNvPr>
            <p:cNvCxnSpPr>
              <a:cxnSpLocks/>
            </p:cNvCxnSpPr>
            <p:nvPr/>
          </p:nvCxnSpPr>
          <p:spPr>
            <a:xfrm>
              <a:off x="3292805" y="3471963"/>
              <a:ext cx="656874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3935473-4BDE-4A00-84C9-7610F94CA8BE}"/>
                </a:ext>
              </a:extLst>
            </p:cNvPr>
            <p:cNvCxnSpPr>
              <a:cxnSpLocks/>
            </p:cNvCxnSpPr>
            <p:nvPr/>
          </p:nvCxnSpPr>
          <p:spPr>
            <a:xfrm>
              <a:off x="3292805" y="3977846"/>
              <a:ext cx="656874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B66C288-9F92-4554-9930-EF05B22DC9E3}"/>
                </a:ext>
              </a:extLst>
            </p:cNvPr>
            <p:cNvCxnSpPr>
              <a:cxnSpLocks/>
            </p:cNvCxnSpPr>
            <p:nvPr/>
          </p:nvCxnSpPr>
          <p:spPr>
            <a:xfrm>
              <a:off x="3292805" y="2460197"/>
              <a:ext cx="656874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AAA628D-C50A-46C0-B402-239A9BA0EB0F}"/>
              </a:ext>
            </a:extLst>
          </p:cNvPr>
          <p:cNvSpPr txBox="1">
            <a:spLocks/>
          </p:cNvSpPr>
          <p:nvPr/>
        </p:nvSpPr>
        <p:spPr>
          <a:xfrm>
            <a:off x="2452119" y="2902748"/>
            <a:ext cx="1702652" cy="395867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Prepayment</a:t>
            </a:r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anose="02000000000000000000" pitchFamily="2" charset="0"/>
              </a:rPr>
              <a:t>: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575BB9D1-EA00-45F4-A76F-758B2692CF1D}"/>
              </a:ext>
            </a:extLst>
          </p:cNvPr>
          <p:cNvSpPr txBox="1">
            <a:spLocks/>
          </p:cNvSpPr>
          <p:nvPr/>
        </p:nvSpPr>
        <p:spPr>
          <a:xfrm>
            <a:off x="6094936" y="1757947"/>
            <a:ext cx="2245018" cy="34915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1400" b="1" dirty="0">
                <a:solidFill>
                  <a:srgbClr val="14AB5C"/>
                </a:solidFill>
                <a:latin typeface="Lato" panose="020F0502020204030203" pitchFamily="34" charset="0"/>
              </a:rPr>
              <a:t>Marketing </a:t>
            </a:r>
            <a:br>
              <a:rPr lang="en-US" sz="1400" b="1" dirty="0">
                <a:solidFill>
                  <a:srgbClr val="14AB5C"/>
                </a:solidFill>
                <a:latin typeface="Lato" panose="020F0502020204030203" pitchFamily="34" charset="0"/>
              </a:rPr>
            </a:br>
            <a:r>
              <a:rPr lang="en-US" sz="1400" b="1" dirty="0">
                <a:solidFill>
                  <a:srgbClr val="14AB5C"/>
                </a:solidFill>
                <a:latin typeface="Lato" panose="020F0502020204030203" pitchFamily="34" charset="0"/>
              </a:rPr>
              <a:t>Boost</a:t>
            </a:r>
            <a:endParaRPr lang="en-US" sz="900" b="1" dirty="0">
              <a:solidFill>
                <a:srgbClr val="14AB5C"/>
              </a:solidFill>
              <a:latin typeface="Lato" panose="020F0502020204030203" pitchFamily="34" charset="0"/>
            </a:endParaRP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EC7854CB-0FB6-42AD-B9C3-68C0E2A186ED}"/>
              </a:ext>
            </a:extLst>
          </p:cNvPr>
          <p:cNvSpPr txBox="1">
            <a:spLocks/>
          </p:cNvSpPr>
          <p:nvPr/>
        </p:nvSpPr>
        <p:spPr>
          <a:xfrm>
            <a:off x="4086363" y="2778874"/>
            <a:ext cx="2673878" cy="60093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1800" b="1" dirty="0">
                <a:solidFill>
                  <a:schemeClr val="tx1"/>
                </a:solidFill>
                <a:latin typeface="Lato" panose="020F0502020204030203" pitchFamily="34" charset="0"/>
              </a:rPr>
              <a:t>Auto</a:t>
            </a:r>
            <a:r>
              <a:rPr lang="en-US" sz="105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1800" b="1" dirty="0">
                <a:solidFill>
                  <a:schemeClr val="tx1"/>
                </a:solidFill>
                <a:latin typeface="Lato" panose="020F0502020204030203" pitchFamily="34" charset="0"/>
              </a:rPr>
              <a:t>Renewal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857E912C-11B2-443E-8C7C-3DB0CB36AB92}"/>
              </a:ext>
            </a:extLst>
          </p:cNvPr>
          <p:cNvSpPr txBox="1">
            <a:spLocks/>
          </p:cNvSpPr>
          <p:nvPr/>
        </p:nvSpPr>
        <p:spPr>
          <a:xfrm>
            <a:off x="4086363" y="3294007"/>
            <a:ext cx="1702652" cy="60093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1800" b="1" dirty="0">
                <a:solidFill>
                  <a:schemeClr val="tx1"/>
                </a:solidFill>
                <a:latin typeface="Lato" panose="020F0502020204030203" pitchFamily="34" charset="0"/>
              </a:rPr>
              <a:t>Flexi Fix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5702EFF7-47A4-475D-AF66-939AA47B113E}"/>
              </a:ext>
            </a:extLst>
          </p:cNvPr>
          <p:cNvSpPr txBox="1">
            <a:spLocks/>
          </p:cNvSpPr>
          <p:nvPr/>
        </p:nvSpPr>
        <p:spPr>
          <a:xfrm>
            <a:off x="4086363" y="2281377"/>
            <a:ext cx="2245018" cy="60093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1800" b="1" dirty="0">
                <a:solidFill>
                  <a:schemeClr val="tx1"/>
                </a:solidFill>
                <a:latin typeface="Lato" panose="020F0502020204030203" pitchFamily="34" charset="0"/>
              </a:rPr>
              <a:t>Open End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4DDBD31-1199-4F13-B499-FA4C1BA54D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1381" y="2470865"/>
            <a:ext cx="252761" cy="1889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91369B-5B3E-417E-8C91-73D7328929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1381" y="2985215"/>
            <a:ext cx="252761" cy="1889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9ADAEE8-595B-47E7-B8E6-8A53B9CABA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3939" y="2470865"/>
            <a:ext cx="252761" cy="1889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0E29C16-FFEC-4908-9239-9461E380A6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3939" y="2985215"/>
            <a:ext cx="252761" cy="188919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BD1CE2E-88AF-4C33-8438-B3BB27FDCB17}"/>
              </a:ext>
            </a:extLst>
          </p:cNvPr>
          <p:cNvGrpSpPr/>
          <p:nvPr/>
        </p:nvGrpSpPr>
        <p:grpSpPr>
          <a:xfrm>
            <a:off x="2089949" y="2957905"/>
            <a:ext cx="149026" cy="285551"/>
            <a:chOff x="3755461" y="-987228"/>
            <a:chExt cx="485522" cy="93032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7B60B68-1B17-42AE-9BB5-83840D1F665F}"/>
                </a:ext>
              </a:extLst>
            </p:cNvPr>
            <p:cNvCxnSpPr/>
            <p:nvPr/>
          </p:nvCxnSpPr>
          <p:spPr>
            <a:xfrm>
              <a:off x="3755461" y="-987228"/>
              <a:ext cx="485522" cy="485522"/>
            </a:xfrm>
            <a:prstGeom prst="line">
              <a:avLst/>
            </a:prstGeom>
            <a:ln w="19050">
              <a:solidFill>
                <a:srgbClr val="8F8F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DEA90D5-2727-41A4-9DF9-DB9A703C8B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5461" y="-542430"/>
              <a:ext cx="485522" cy="485522"/>
            </a:xfrm>
            <a:prstGeom prst="line">
              <a:avLst/>
            </a:prstGeom>
            <a:ln w="19050">
              <a:solidFill>
                <a:srgbClr val="8F8F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2C4C8996-0593-471F-8971-595DE65D9A5D}"/>
              </a:ext>
            </a:extLst>
          </p:cNvPr>
          <p:cNvSpPr txBox="1">
            <a:spLocks/>
          </p:cNvSpPr>
          <p:nvPr/>
        </p:nvSpPr>
        <p:spPr>
          <a:xfrm>
            <a:off x="2408569" y="5196044"/>
            <a:ext cx="1866344" cy="395867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No </a:t>
            </a:r>
            <a:b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</a:br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Prepayment: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5BACF6A-2D9D-463C-94CF-5C1AEDD281FC}"/>
              </a:ext>
            </a:extLst>
          </p:cNvPr>
          <p:cNvGrpSpPr/>
          <p:nvPr/>
        </p:nvGrpSpPr>
        <p:grpSpPr>
          <a:xfrm>
            <a:off x="2089949" y="5251201"/>
            <a:ext cx="149026" cy="285551"/>
            <a:chOff x="3755461" y="-987228"/>
            <a:chExt cx="485522" cy="93032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9AEA5BF-395C-4E36-8B19-5539F2FD088F}"/>
                </a:ext>
              </a:extLst>
            </p:cNvPr>
            <p:cNvCxnSpPr/>
            <p:nvPr/>
          </p:nvCxnSpPr>
          <p:spPr>
            <a:xfrm>
              <a:off x="3755461" y="-987228"/>
              <a:ext cx="485522" cy="485522"/>
            </a:xfrm>
            <a:prstGeom prst="line">
              <a:avLst/>
            </a:prstGeom>
            <a:ln w="19050">
              <a:solidFill>
                <a:srgbClr val="8F8F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9D16648-492C-4375-9B83-A26038C697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5461" y="-542430"/>
              <a:ext cx="485522" cy="485522"/>
            </a:xfrm>
            <a:prstGeom prst="line">
              <a:avLst/>
            </a:prstGeom>
            <a:ln w="19050">
              <a:solidFill>
                <a:srgbClr val="8F8F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2C8062EF-5E7F-4193-B0C5-43B65CAA20A4}"/>
              </a:ext>
            </a:extLst>
          </p:cNvPr>
          <p:cNvSpPr txBox="1">
            <a:spLocks/>
          </p:cNvSpPr>
          <p:nvPr/>
        </p:nvSpPr>
        <p:spPr>
          <a:xfrm>
            <a:off x="4134925" y="1757947"/>
            <a:ext cx="2245018" cy="34915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1400" b="1" dirty="0">
                <a:solidFill>
                  <a:srgbClr val="14AB5C"/>
                </a:solidFill>
                <a:latin typeface="Lato" panose="020F0502020204030203" pitchFamily="34" charset="0"/>
              </a:rPr>
              <a:t>Contract</a:t>
            </a:r>
            <a:br>
              <a:rPr lang="en-US" sz="1400" b="1" dirty="0">
                <a:solidFill>
                  <a:srgbClr val="14AB5C"/>
                </a:solidFill>
                <a:latin typeface="Lato" panose="020F0502020204030203" pitchFamily="34" charset="0"/>
              </a:rPr>
            </a:br>
            <a:r>
              <a:rPr lang="en-US" sz="1400" b="1" dirty="0">
                <a:solidFill>
                  <a:srgbClr val="14AB5C"/>
                </a:solidFill>
                <a:latin typeface="Lato" panose="020F0502020204030203" pitchFamily="34" charset="0"/>
              </a:rPr>
              <a:t>Type</a:t>
            </a:r>
            <a:endParaRPr lang="en-US" sz="900" b="1" dirty="0">
              <a:solidFill>
                <a:srgbClr val="14AB5C"/>
              </a:solidFill>
              <a:latin typeface="Lato" panose="020F0502020204030203" pitchFamily="34" charset="0"/>
            </a:endParaRPr>
          </a:p>
        </p:txBody>
      </p:sp>
      <p:sp>
        <p:nvSpPr>
          <p:cNvPr id="38" name="Text Placeholder 1">
            <a:extLst>
              <a:ext uri="{FF2B5EF4-FFF2-40B4-BE49-F238E27FC236}">
                <a16:creationId xmlns:a16="http://schemas.microsoft.com/office/drawing/2014/main" id="{02DB327E-FCAE-4471-A883-D6FC79BE7584}"/>
              </a:ext>
            </a:extLst>
          </p:cNvPr>
          <p:cNvSpPr txBox="1">
            <a:spLocks/>
          </p:cNvSpPr>
          <p:nvPr/>
        </p:nvSpPr>
        <p:spPr>
          <a:xfrm>
            <a:off x="7556500" y="1757947"/>
            <a:ext cx="2459242" cy="34915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1400" b="1" dirty="0">
                <a:solidFill>
                  <a:srgbClr val="14AB5C"/>
                </a:solidFill>
                <a:latin typeface="Lato" panose="020F0502020204030203" pitchFamily="34" charset="0"/>
              </a:rPr>
              <a:t>Sell Rates &amp; </a:t>
            </a:r>
            <a:br>
              <a:rPr lang="en-US" sz="1400" b="1" dirty="0">
                <a:solidFill>
                  <a:srgbClr val="14AB5C"/>
                </a:solidFill>
                <a:latin typeface="Lato" panose="020F0502020204030203" pitchFamily="34" charset="0"/>
              </a:rPr>
            </a:br>
            <a:r>
              <a:rPr lang="en-US" sz="1400" b="1" dirty="0">
                <a:solidFill>
                  <a:srgbClr val="14AB5C"/>
                </a:solidFill>
                <a:latin typeface="Lato" panose="020F0502020204030203" pitchFamily="34" charset="0"/>
              </a:rPr>
              <a:t>Inventory control</a:t>
            </a:r>
            <a:endParaRPr lang="en-US" sz="900" b="1" dirty="0">
              <a:solidFill>
                <a:srgbClr val="14AB5C"/>
              </a:solidFill>
              <a:latin typeface="Lato" panose="020F0502020204030203" pitchFamily="34" charset="0"/>
            </a:endParaRPr>
          </a:p>
        </p:txBody>
      </p:sp>
      <p:sp>
        <p:nvSpPr>
          <p:cNvPr id="39" name="Text Placeholder 1">
            <a:extLst>
              <a:ext uri="{FF2B5EF4-FFF2-40B4-BE49-F238E27FC236}">
                <a16:creationId xmlns:a16="http://schemas.microsoft.com/office/drawing/2014/main" id="{60841587-BF96-4D94-9DD4-29594FBF7246}"/>
              </a:ext>
            </a:extLst>
          </p:cNvPr>
          <p:cNvSpPr txBox="1">
            <a:spLocks/>
          </p:cNvSpPr>
          <p:nvPr/>
        </p:nvSpPr>
        <p:spPr>
          <a:xfrm>
            <a:off x="9464017" y="1757947"/>
            <a:ext cx="2459242" cy="34915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1400" b="1" dirty="0">
                <a:solidFill>
                  <a:srgbClr val="14AB5C"/>
                </a:solidFill>
                <a:latin typeface="Lato" panose="020F0502020204030203" pitchFamily="34" charset="0"/>
              </a:rPr>
              <a:t>Payment </a:t>
            </a:r>
            <a:br>
              <a:rPr lang="en-US" sz="1400" b="1" dirty="0">
                <a:solidFill>
                  <a:srgbClr val="14AB5C"/>
                </a:solidFill>
                <a:latin typeface="Lato" panose="020F0502020204030203" pitchFamily="34" charset="0"/>
              </a:rPr>
            </a:br>
            <a:r>
              <a:rPr lang="en-US" sz="1400" b="1" dirty="0">
                <a:solidFill>
                  <a:srgbClr val="14AB5C"/>
                </a:solidFill>
                <a:latin typeface="Lato" panose="020F0502020204030203" pitchFamily="34" charset="0"/>
              </a:rPr>
              <a:t>Method</a:t>
            </a:r>
            <a:endParaRPr lang="en-US" sz="900" b="1" dirty="0">
              <a:solidFill>
                <a:srgbClr val="14AB5C"/>
              </a:solidFill>
              <a:latin typeface="Lato" panose="020F0502020204030203" pitchFamily="34" charset="0"/>
            </a:endParaRPr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9E087C24-0517-40F9-A2B4-45799591A78C}"/>
              </a:ext>
            </a:extLst>
          </p:cNvPr>
          <p:cNvSpPr txBox="1">
            <a:spLocks/>
          </p:cNvSpPr>
          <p:nvPr/>
        </p:nvSpPr>
        <p:spPr>
          <a:xfrm>
            <a:off x="9533866" y="2281377"/>
            <a:ext cx="2572528" cy="60093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1800" dirty="0">
                <a:solidFill>
                  <a:srgbClr val="8F8F8F"/>
                </a:solidFill>
                <a:latin typeface="Lato" panose="020F0502020204030203" pitchFamily="34" charset="0"/>
              </a:rPr>
              <a:t>Commission Override</a:t>
            </a:r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44480D29-22D5-4968-9330-1FCC9EF259DF}"/>
              </a:ext>
            </a:extLst>
          </p:cNvPr>
          <p:cNvSpPr txBox="1">
            <a:spLocks/>
          </p:cNvSpPr>
          <p:nvPr/>
        </p:nvSpPr>
        <p:spPr>
          <a:xfrm>
            <a:off x="9533866" y="2804094"/>
            <a:ext cx="2572528" cy="60093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1800" dirty="0">
                <a:solidFill>
                  <a:srgbClr val="8F8F8F"/>
                </a:solidFill>
                <a:latin typeface="Lato" panose="020F0502020204030203" pitchFamily="34" charset="0"/>
              </a:rPr>
              <a:t>Commission Override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BE8FFE5-0DD1-4223-92D6-FF83CA01CC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1381" y="3488993"/>
            <a:ext cx="252761" cy="1889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802BB47-387E-46E8-B766-A677599D73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3939" y="3488993"/>
            <a:ext cx="252761" cy="1889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41DDE98F-C1E3-450B-A2F2-1D7C9C82348A}"/>
              </a:ext>
            </a:extLst>
          </p:cNvPr>
          <p:cNvSpPr txBox="1">
            <a:spLocks/>
          </p:cNvSpPr>
          <p:nvPr/>
        </p:nvSpPr>
        <p:spPr>
          <a:xfrm>
            <a:off x="9533866" y="3278539"/>
            <a:ext cx="2572528" cy="60093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1800" dirty="0">
                <a:solidFill>
                  <a:srgbClr val="8F8F8F"/>
                </a:solidFill>
                <a:latin typeface="Lato" panose="020F0502020204030203" pitchFamily="34" charset="0"/>
              </a:rPr>
              <a:t>Commission Override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CE004D2-944D-40F6-A5C8-110FFE33619C}"/>
              </a:ext>
            </a:extLst>
          </p:cNvPr>
          <p:cNvGrpSpPr/>
          <p:nvPr/>
        </p:nvGrpSpPr>
        <p:grpSpPr>
          <a:xfrm>
            <a:off x="4078321" y="4640240"/>
            <a:ext cx="7828399" cy="1517649"/>
            <a:chOff x="3289597" y="2460197"/>
            <a:chExt cx="6571953" cy="1517649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E7B0CA8-FC28-4ECA-BA5E-1F787E515070}"/>
                </a:ext>
              </a:extLst>
            </p:cNvPr>
            <p:cNvCxnSpPr>
              <a:cxnSpLocks/>
            </p:cNvCxnSpPr>
            <p:nvPr/>
          </p:nvCxnSpPr>
          <p:spPr>
            <a:xfrm>
              <a:off x="3296348" y="2966080"/>
              <a:ext cx="656520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7D920ED-AB55-4168-BA03-B4EDD48CEEAB}"/>
                </a:ext>
              </a:extLst>
            </p:cNvPr>
            <p:cNvCxnSpPr>
              <a:cxnSpLocks/>
            </p:cNvCxnSpPr>
            <p:nvPr/>
          </p:nvCxnSpPr>
          <p:spPr>
            <a:xfrm>
              <a:off x="3296348" y="3471963"/>
              <a:ext cx="656520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A2667B9-49AB-4723-A917-C300A3B80B21}"/>
                </a:ext>
              </a:extLst>
            </p:cNvPr>
            <p:cNvCxnSpPr>
              <a:cxnSpLocks/>
            </p:cNvCxnSpPr>
            <p:nvPr/>
          </p:nvCxnSpPr>
          <p:spPr>
            <a:xfrm>
              <a:off x="3289597" y="3977846"/>
              <a:ext cx="657195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EC175BE-41FD-4470-AC6E-540455388C79}"/>
                </a:ext>
              </a:extLst>
            </p:cNvPr>
            <p:cNvCxnSpPr>
              <a:cxnSpLocks/>
            </p:cNvCxnSpPr>
            <p:nvPr/>
          </p:nvCxnSpPr>
          <p:spPr>
            <a:xfrm>
              <a:off x="3296348" y="2460197"/>
              <a:ext cx="656520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 Placeholder 1">
            <a:extLst>
              <a:ext uri="{FF2B5EF4-FFF2-40B4-BE49-F238E27FC236}">
                <a16:creationId xmlns:a16="http://schemas.microsoft.com/office/drawing/2014/main" id="{CE084F39-BA21-491A-BB2B-EC18B6A7E76A}"/>
              </a:ext>
            </a:extLst>
          </p:cNvPr>
          <p:cNvSpPr txBox="1">
            <a:spLocks/>
          </p:cNvSpPr>
          <p:nvPr/>
        </p:nvSpPr>
        <p:spPr>
          <a:xfrm>
            <a:off x="4088039" y="5089466"/>
            <a:ext cx="2673878" cy="60093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1800" b="1" dirty="0">
                <a:solidFill>
                  <a:schemeClr val="tx1"/>
                </a:solidFill>
                <a:latin typeface="Lato" panose="020F0502020204030203" pitchFamily="34" charset="0"/>
              </a:rPr>
              <a:t>Invoice Pre-paid</a:t>
            </a:r>
          </a:p>
        </p:txBody>
      </p:sp>
      <p:sp>
        <p:nvSpPr>
          <p:cNvPr id="51" name="Text Placeholder 1">
            <a:extLst>
              <a:ext uri="{FF2B5EF4-FFF2-40B4-BE49-F238E27FC236}">
                <a16:creationId xmlns:a16="http://schemas.microsoft.com/office/drawing/2014/main" id="{C697F6FA-F12C-4D4C-9277-0489AFFF1203}"/>
              </a:ext>
            </a:extLst>
          </p:cNvPr>
          <p:cNvSpPr txBox="1">
            <a:spLocks/>
          </p:cNvSpPr>
          <p:nvPr/>
        </p:nvSpPr>
        <p:spPr>
          <a:xfrm>
            <a:off x="4078606" y="5604599"/>
            <a:ext cx="2118638" cy="60093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1800" b="1" dirty="0">
                <a:solidFill>
                  <a:schemeClr val="tx1"/>
                </a:solidFill>
                <a:latin typeface="Lato" panose="020F0502020204030203" pitchFamily="34" charset="0"/>
              </a:rPr>
              <a:t>Invoice Post-paid</a:t>
            </a:r>
          </a:p>
        </p:txBody>
      </p:sp>
      <p:sp>
        <p:nvSpPr>
          <p:cNvPr id="52" name="Text Placeholder 1">
            <a:extLst>
              <a:ext uri="{FF2B5EF4-FFF2-40B4-BE49-F238E27FC236}">
                <a16:creationId xmlns:a16="http://schemas.microsoft.com/office/drawing/2014/main" id="{2A2462C8-76CC-4C79-BC86-F78830341B06}"/>
              </a:ext>
            </a:extLst>
          </p:cNvPr>
          <p:cNvSpPr txBox="1">
            <a:spLocks/>
          </p:cNvSpPr>
          <p:nvPr/>
        </p:nvSpPr>
        <p:spPr>
          <a:xfrm>
            <a:off x="4086363" y="4591969"/>
            <a:ext cx="2245018" cy="60093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1800" b="1" dirty="0">
                <a:solidFill>
                  <a:schemeClr val="tx1"/>
                </a:solidFill>
                <a:latin typeface="Lato" panose="020F0502020204030203" pitchFamily="34" charset="0"/>
              </a:rPr>
              <a:t>Open End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B277BC8D-2D8D-4B5A-A5D8-C537B3EF41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8131" y="4781457"/>
            <a:ext cx="252761" cy="1889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8BA8C96-4448-46DE-8EBF-2C648229A2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8131" y="5295807"/>
            <a:ext cx="252761" cy="1889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F5110D3-AC2D-4B62-8B49-149C60261C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9557" y="4781457"/>
            <a:ext cx="252761" cy="1889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1CD48DD-0DC3-40D3-B044-07C6AF0834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9557" y="5295807"/>
            <a:ext cx="252761" cy="1889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7" name="Text Placeholder 1">
            <a:extLst>
              <a:ext uri="{FF2B5EF4-FFF2-40B4-BE49-F238E27FC236}">
                <a16:creationId xmlns:a16="http://schemas.microsoft.com/office/drawing/2014/main" id="{48BA33FA-5CEA-47B3-9C96-FAC5BD42B7FF}"/>
              </a:ext>
            </a:extLst>
          </p:cNvPr>
          <p:cNvSpPr txBox="1">
            <a:spLocks/>
          </p:cNvSpPr>
          <p:nvPr/>
        </p:nvSpPr>
        <p:spPr>
          <a:xfrm>
            <a:off x="9533866" y="4591969"/>
            <a:ext cx="2572528" cy="60093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1800" dirty="0">
                <a:solidFill>
                  <a:srgbClr val="8F8F8F"/>
                </a:solidFill>
                <a:latin typeface="Lato" panose="020F0502020204030203" pitchFamily="34" charset="0"/>
              </a:rPr>
              <a:t>Commission Override</a:t>
            </a:r>
          </a:p>
        </p:txBody>
      </p:sp>
      <p:sp>
        <p:nvSpPr>
          <p:cNvPr id="58" name="Text Placeholder 1">
            <a:extLst>
              <a:ext uri="{FF2B5EF4-FFF2-40B4-BE49-F238E27FC236}">
                <a16:creationId xmlns:a16="http://schemas.microsoft.com/office/drawing/2014/main" id="{E20A4C0C-BE4B-431A-AB95-458D9D604595}"/>
              </a:ext>
            </a:extLst>
          </p:cNvPr>
          <p:cNvSpPr txBox="1">
            <a:spLocks/>
          </p:cNvSpPr>
          <p:nvPr/>
        </p:nvSpPr>
        <p:spPr>
          <a:xfrm>
            <a:off x="9533866" y="5114686"/>
            <a:ext cx="2750222" cy="60093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1800" dirty="0">
                <a:solidFill>
                  <a:srgbClr val="8F8F8F"/>
                </a:solidFill>
                <a:latin typeface="Lao UI" panose="020B0604020202020204" pitchFamily="34" charset="0"/>
                <a:cs typeface="Lao UI" panose="020B0604020202020204" pitchFamily="34" charset="0"/>
              </a:rPr>
              <a:t>Invoice </a:t>
            </a:r>
            <a:br>
              <a:rPr lang="en-US" sz="1400" dirty="0">
                <a:solidFill>
                  <a:srgbClr val="8F8F8F"/>
                </a:solidFill>
                <a:latin typeface="Lao UI" panose="020B0604020202020204" pitchFamily="34" charset="0"/>
                <a:cs typeface="Lao UI" panose="020B0604020202020204" pitchFamily="34" charset="0"/>
              </a:rPr>
            </a:br>
            <a:r>
              <a:rPr lang="en-US" sz="1400" dirty="0">
                <a:solidFill>
                  <a:srgbClr val="8F8F8F"/>
                </a:solidFill>
                <a:latin typeface="Lao UI" panose="020B0604020202020204" pitchFamily="34" charset="0"/>
                <a:cs typeface="Lao UI" panose="020B0604020202020204" pitchFamily="34" charset="0"/>
              </a:rPr>
              <a:t>(Fixed subscription fee)</a:t>
            </a:r>
            <a:endParaRPr lang="en-US" sz="1800" dirty="0">
              <a:solidFill>
                <a:srgbClr val="8F8F8F"/>
              </a:solidFill>
              <a:latin typeface="Lao UI" panose="020B0604020202020204" pitchFamily="34" charset="0"/>
              <a:cs typeface="Lao UI" panose="020B0604020202020204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E26B82F-4531-492C-9787-6358B54892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8131" y="5799585"/>
            <a:ext cx="252761" cy="1889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7F328BC-32BB-4D1A-81EB-12E6759225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9557" y="5799585"/>
            <a:ext cx="252761" cy="1889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1" name="Text Placeholder 1">
            <a:extLst>
              <a:ext uri="{FF2B5EF4-FFF2-40B4-BE49-F238E27FC236}">
                <a16:creationId xmlns:a16="http://schemas.microsoft.com/office/drawing/2014/main" id="{B2CFA58E-E50A-4217-B9C6-471FCD7BC8A7}"/>
              </a:ext>
            </a:extLst>
          </p:cNvPr>
          <p:cNvSpPr txBox="1">
            <a:spLocks/>
          </p:cNvSpPr>
          <p:nvPr/>
        </p:nvSpPr>
        <p:spPr>
          <a:xfrm>
            <a:off x="9533866" y="5589131"/>
            <a:ext cx="2572528" cy="60093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1800" dirty="0">
                <a:solidFill>
                  <a:srgbClr val="8F8F8F"/>
                </a:solidFill>
                <a:latin typeface="Lato" panose="020F0502020204030203" pitchFamily="34" charset="0"/>
              </a:rPr>
              <a:t>Invoice </a:t>
            </a:r>
            <a:br>
              <a:rPr lang="en-US" sz="1400" dirty="0">
                <a:solidFill>
                  <a:srgbClr val="8F8F8F"/>
                </a:solidFill>
                <a:latin typeface="Lato" panose="020F0502020204030203" pitchFamily="34" charset="0"/>
              </a:rPr>
            </a:br>
            <a:r>
              <a:rPr lang="en-US" sz="1400" dirty="0">
                <a:solidFill>
                  <a:srgbClr val="8F8F8F"/>
                </a:solidFill>
                <a:latin typeface="Lato" panose="020F0502020204030203" pitchFamily="34" charset="0"/>
              </a:rPr>
              <a:t>(Production based)</a:t>
            </a:r>
            <a:endParaRPr lang="en-US" sz="1800" dirty="0">
              <a:solidFill>
                <a:srgbClr val="8F8F8F"/>
              </a:solidFill>
              <a:latin typeface="Lato" panose="020F0502020204030203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703579E-C099-4F58-AE05-8FAFAC624843}"/>
              </a:ext>
            </a:extLst>
          </p:cNvPr>
          <p:cNvSpPr txBox="1"/>
          <p:nvPr/>
        </p:nvSpPr>
        <p:spPr>
          <a:xfrm>
            <a:off x="1472993" y="6288605"/>
            <a:ext cx="8157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material herein © 2005 - 2018 </a:t>
            </a:r>
            <a:r>
              <a:rPr lang="en-US" sz="500" b="0" i="0" dirty="0" err="1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Agoda</a:t>
            </a:r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group of companies. All rights reserved. AGODA ® is a registered trademark of AGIP LLC, </a:t>
            </a:r>
            <a:endParaRPr lang="th-TH" sz="500" b="0" i="0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thaiDist"/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used under license by Agoda Company Pte. Ltd. Agoda is part of the Booking Holdings (NASDAQ:BKNG). Internal use only. Proprietary &amp; confidential.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8787FE6F-7B0E-4CC8-9BD5-A47CEADD8D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122" y="6276660"/>
            <a:ext cx="932013" cy="277274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F14E565-E937-493A-883A-724E6F933D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48" b="-13229"/>
          <a:stretch/>
        </p:blipFill>
        <p:spPr>
          <a:xfrm>
            <a:off x="935129" y="607182"/>
            <a:ext cx="1509131" cy="338587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9C27A794-5D28-4ADD-8F6A-1051332B65A8}"/>
              </a:ext>
            </a:extLst>
          </p:cNvPr>
          <p:cNvSpPr/>
          <p:nvPr/>
        </p:nvSpPr>
        <p:spPr>
          <a:xfrm>
            <a:off x="935128" y="532913"/>
            <a:ext cx="679527" cy="5567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DDB7152-F875-4396-B99B-BB0F5219C697}"/>
              </a:ext>
            </a:extLst>
          </p:cNvPr>
          <p:cNvSpPr txBox="1"/>
          <p:nvPr/>
        </p:nvSpPr>
        <p:spPr>
          <a:xfrm>
            <a:off x="742617" y="641264"/>
            <a:ext cx="16722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88898B"/>
                </a:solidFill>
                <a:latin typeface="Oduda Light" panose="00000400000000000000" pitchFamily="50" charset="0"/>
              </a:rPr>
              <a:t>Accelerated</a:t>
            </a:r>
          </a:p>
        </p:txBody>
      </p:sp>
    </p:spTree>
    <p:extLst>
      <p:ext uri="{BB962C8B-B14F-4D97-AF65-F5344CB8AC3E}">
        <p14:creationId xmlns:p14="http://schemas.microsoft.com/office/powerpoint/2010/main" val="3711874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B2FBBB7-500D-4BD2-9E81-8B172A2B599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19886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B4F825B6-D9FE-914C-8F5E-3FF86B30A28B}"/>
              </a:ext>
            </a:extLst>
          </p:cNvPr>
          <p:cNvSpPr/>
          <p:nvPr/>
        </p:nvSpPr>
        <p:spPr>
          <a:xfrm rot="2700000">
            <a:off x="5837118" y="-1037017"/>
            <a:ext cx="1970440" cy="1970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4D4A56-9F32-C24F-8C71-DABFFCE24D72}"/>
              </a:ext>
            </a:extLst>
          </p:cNvPr>
          <p:cNvSpPr/>
          <p:nvPr/>
        </p:nvSpPr>
        <p:spPr>
          <a:xfrm rot="2700000">
            <a:off x="-817884" y="-1679242"/>
            <a:ext cx="6524289" cy="6524289"/>
          </a:xfrm>
          <a:prstGeom prst="rect">
            <a:avLst/>
          </a:prstGeom>
          <a:solidFill>
            <a:srgbClr val="179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374DF5C-5589-B742-97EF-6267C4BE5F8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000"/>
          </a:blip>
          <a:stretch>
            <a:fillRect/>
          </a:stretch>
        </p:blipFill>
        <p:spPr>
          <a:xfrm>
            <a:off x="-1028357" y="758229"/>
            <a:ext cx="6683883" cy="52660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336110-6A15-A14D-A159-F2CF2242D11C}"/>
              </a:ext>
            </a:extLst>
          </p:cNvPr>
          <p:cNvSpPr/>
          <p:nvPr/>
        </p:nvSpPr>
        <p:spPr>
          <a:xfrm>
            <a:off x="831763" y="1963641"/>
            <a:ext cx="7801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Lato" panose="020F0502020204030203" pitchFamily="34" charset="0"/>
              </a:rPr>
              <a:t>Online Marketing  </a:t>
            </a:r>
            <a:br>
              <a:rPr lang="en-US" sz="3200" b="1" dirty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Lato" panose="020F0502020204030203" pitchFamily="34" charset="0"/>
              </a:rPr>
              <a:t>made easy</a:t>
            </a:r>
          </a:p>
          <a:p>
            <a:endParaRPr lang="en-US" sz="32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CA2840-C9FA-3A4A-9261-36D0FB57897E}"/>
              </a:ext>
            </a:extLst>
          </p:cNvPr>
          <p:cNvSpPr txBox="1"/>
          <p:nvPr/>
        </p:nvSpPr>
        <p:spPr>
          <a:xfrm>
            <a:off x="831762" y="3154954"/>
            <a:ext cx="37908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ato" panose="020F0502020204030203" pitchFamily="34" charset="0"/>
              </a:rPr>
              <a:t>Make the best use of Agoda’s online marketing capabilities and focus on yielding by staying in control of your rates</a:t>
            </a:r>
          </a:p>
          <a:p>
            <a:endParaRPr lang="en-US" sz="1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637BE6-1F8C-6443-A402-04563EC0DB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7141" y="907925"/>
            <a:ext cx="3591383" cy="55223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2C4146-A78C-314E-8B49-D41DA0773C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129" y="478805"/>
            <a:ext cx="1509131" cy="27487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C2200BF-4C42-014B-AC26-BB31523F6EF2}"/>
              </a:ext>
            </a:extLst>
          </p:cNvPr>
          <p:cNvSpPr txBox="1"/>
          <p:nvPr/>
        </p:nvSpPr>
        <p:spPr>
          <a:xfrm>
            <a:off x="8581457" y="950619"/>
            <a:ext cx="23189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Lato" panose="020F0502020204030203" pitchFamily="34" charset="0"/>
              </a:rPr>
              <a:t>INCREASE ONLINE EXPOSURE</a:t>
            </a:r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1200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Boost impressions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to increase your brand awareness and gain competitive advantages</a:t>
            </a:r>
          </a:p>
          <a:p>
            <a:endParaRPr lang="en-US" sz="1200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487A76-EDA4-2746-B5EA-1BD0A4475738}"/>
              </a:ext>
            </a:extLst>
          </p:cNvPr>
          <p:cNvSpPr txBox="1"/>
          <p:nvPr/>
        </p:nvSpPr>
        <p:spPr>
          <a:xfrm>
            <a:off x="10825074" y="6196272"/>
            <a:ext cx="559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9DC332-9A4D-BF47-AACD-6B293E5B1331}"/>
              </a:ext>
            </a:extLst>
          </p:cNvPr>
          <p:cNvSpPr txBox="1"/>
          <p:nvPr/>
        </p:nvSpPr>
        <p:spPr>
          <a:xfrm>
            <a:off x="1472993" y="6288605"/>
            <a:ext cx="8157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material herein © 2005 - 2018 </a:t>
            </a:r>
            <a:r>
              <a:rPr lang="en-US" sz="500" b="0" i="0" dirty="0" err="1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Agoda</a:t>
            </a:r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group of companies. All rights reserved. AGODA ® is a registered trademark of AGIP LLC, </a:t>
            </a:r>
            <a:endParaRPr lang="th-TH" sz="500" b="0" i="0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thaiDist"/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used under license by Agoda Company Pte. Ltd. Agoda is part of the Booking Holdings (NASDAQ:BKNG). Internal use only. Proprietary &amp; confidential.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1C593A-2BEC-EE40-911D-14E51DDDEA4A}"/>
              </a:ext>
            </a:extLst>
          </p:cNvPr>
          <p:cNvSpPr/>
          <p:nvPr/>
        </p:nvSpPr>
        <p:spPr>
          <a:xfrm rot="2700000">
            <a:off x="8349928" y="1076752"/>
            <a:ext cx="99092" cy="99092"/>
          </a:xfrm>
          <a:prstGeom prst="rect">
            <a:avLst/>
          </a:prstGeom>
          <a:solidFill>
            <a:srgbClr val="179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CE6D69-58F4-D640-8BBA-7D05FE253457}"/>
              </a:ext>
            </a:extLst>
          </p:cNvPr>
          <p:cNvSpPr txBox="1"/>
          <p:nvPr/>
        </p:nvSpPr>
        <p:spPr>
          <a:xfrm>
            <a:off x="7791433" y="-1341546"/>
            <a:ext cx="4400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400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Future products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6051B7-718A-4133-99D5-9FA79E9900C3}"/>
              </a:ext>
            </a:extLst>
          </p:cNvPr>
          <p:cNvSpPr txBox="1"/>
          <p:nvPr/>
        </p:nvSpPr>
        <p:spPr>
          <a:xfrm>
            <a:off x="8584445" y="2461728"/>
            <a:ext cx="1467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17964A"/>
                </a:solidFill>
                <a:latin typeface="Lato" panose="020F0502020204030203" pitchFamily="34" charset="0"/>
              </a:rPr>
              <a:t>+61.4%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F2015D-AFB5-48B4-A548-2B0DF4591517}"/>
              </a:ext>
            </a:extLst>
          </p:cNvPr>
          <p:cNvSpPr txBox="1"/>
          <p:nvPr/>
        </p:nvSpPr>
        <p:spPr>
          <a:xfrm>
            <a:off x="8584445" y="2269187"/>
            <a:ext cx="17427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</a:rPr>
              <a:t>Impression growth: Global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3630C6-F513-4681-9C68-599D26F8D1B5}"/>
              </a:ext>
            </a:extLst>
          </p:cNvPr>
          <p:cNvCxnSpPr>
            <a:cxnSpLocks/>
          </p:cNvCxnSpPr>
          <p:nvPr/>
        </p:nvCxnSpPr>
        <p:spPr>
          <a:xfrm>
            <a:off x="8667944" y="1522376"/>
            <a:ext cx="2002911" cy="0"/>
          </a:xfrm>
          <a:prstGeom prst="line">
            <a:avLst/>
          </a:prstGeom>
          <a:ln w="12700">
            <a:solidFill>
              <a:srgbClr val="179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8EAA7E4-0355-4C30-81CC-6D53C963A2BC}"/>
              </a:ext>
            </a:extLst>
          </p:cNvPr>
          <p:cNvSpPr txBox="1"/>
          <p:nvPr/>
        </p:nvSpPr>
        <p:spPr>
          <a:xfrm>
            <a:off x="8581457" y="3865742"/>
            <a:ext cx="22930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Lato" panose="020F0502020204030203" pitchFamily="34" charset="0"/>
              </a:rPr>
              <a:t>CONVERT MORE VALUABLE CUSTOMERS</a:t>
            </a:r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1200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Target the right audience with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agoda’s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 advanced targeting technology and 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maximize your revenue</a:t>
            </a:r>
          </a:p>
          <a:p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</a:endParaRPr>
          </a:p>
          <a:p>
            <a:endParaRPr lang="en-US" sz="1200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5DFF16E-1FDF-4BD2-BD62-C80374AE12F1}"/>
              </a:ext>
            </a:extLst>
          </p:cNvPr>
          <p:cNvSpPr/>
          <p:nvPr/>
        </p:nvSpPr>
        <p:spPr>
          <a:xfrm rot="2700000">
            <a:off x="8349928" y="3991875"/>
            <a:ext cx="99092" cy="99092"/>
          </a:xfrm>
          <a:prstGeom prst="rect">
            <a:avLst/>
          </a:prstGeom>
          <a:solidFill>
            <a:srgbClr val="179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0421CC-83B5-4E56-865E-4D8CB8FAA9C7}"/>
              </a:ext>
            </a:extLst>
          </p:cNvPr>
          <p:cNvSpPr txBox="1"/>
          <p:nvPr/>
        </p:nvSpPr>
        <p:spPr>
          <a:xfrm>
            <a:off x="8581457" y="5565859"/>
            <a:ext cx="1467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17964A"/>
                </a:solidFill>
                <a:latin typeface="Lato" panose="020F0502020204030203" pitchFamily="34" charset="0"/>
              </a:rPr>
              <a:t>+56.7%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458AD8-8950-4E04-A93F-8500A84206A8}"/>
              </a:ext>
            </a:extLst>
          </p:cNvPr>
          <p:cNvSpPr txBox="1"/>
          <p:nvPr/>
        </p:nvSpPr>
        <p:spPr>
          <a:xfrm>
            <a:off x="8581457" y="5373318"/>
            <a:ext cx="16033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</a:rPr>
              <a:t>Revenue growth: Global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10FE9A9-6F39-4DD2-B09F-90A504375F68}"/>
              </a:ext>
            </a:extLst>
          </p:cNvPr>
          <p:cNvCxnSpPr>
            <a:cxnSpLocks/>
          </p:cNvCxnSpPr>
          <p:nvPr/>
        </p:nvCxnSpPr>
        <p:spPr>
          <a:xfrm>
            <a:off x="8667944" y="4437499"/>
            <a:ext cx="2002911" cy="0"/>
          </a:xfrm>
          <a:prstGeom prst="line">
            <a:avLst/>
          </a:prstGeom>
          <a:ln w="12700">
            <a:solidFill>
              <a:srgbClr val="179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4116535-FCEE-429D-A7E8-44CCEDF22F69}"/>
              </a:ext>
            </a:extLst>
          </p:cNvPr>
          <p:cNvSpPr/>
          <p:nvPr/>
        </p:nvSpPr>
        <p:spPr>
          <a:xfrm>
            <a:off x="5974025" y="1536942"/>
            <a:ext cx="346229" cy="1169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FDC00E4-AD1C-4E97-976C-F95D5654B18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233" b="11175"/>
          <a:stretch/>
        </p:blipFill>
        <p:spPr>
          <a:xfrm>
            <a:off x="5063504" y="1393826"/>
            <a:ext cx="2045268" cy="3702049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2FF6439-F92F-4B4F-92EE-281181229644}"/>
              </a:ext>
            </a:extLst>
          </p:cNvPr>
          <p:cNvCxnSpPr>
            <a:cxnSpLocks/>
          </p:cNvCxnSpPr>
          <p:nvPr/>
        </p:nvCxnSpPr>
        <p:spPr>
          <a:xfrm>
            <a:off x="8667944" y="5351901"/>
            <a:ext cx="2002911" cy="0"/>
          </a:xfrm>
          <a:prstGeom prst="line">
            <a:avLst/>
          </a:prstGeom>
          <a:ln w="12700">
            <a:solidFill>
              <a:srgbClr val="179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DF80935-CE11-42EF-9AD6-8B460B25E2BA}"/>
              </a:ext>
            </a:extLst>
          </p:cNvPr>
          <p:cNvCxnSpPr>
            <a:cxnSpLocks/>
          </p:cNvCxnSpPr>
          <p:nvPr/>
        </p:nvCxnSpPr>
        <p:spPr>
          <a:xfrm>
            <a:off x="8667944" y="2233675"/>
            <a:ext cx="2002911" cy="0"/>
          </a:xfrm>
          <a:prstGeom prst="line">
            <a:avLst/>
          </a:prstGeom>
          <a:ln w="12700">
            <a:solidFill>
              <a:srgbClr val="179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276B73E-6164-433C-8AB0-A07BA3A23E10}"/>
              </a:ext>
            </a:extLst>
          </p:cNvPr>
          <p:cNvSpPr txBox="1"/>
          <p:nvPr/>
        </p:nvSpPr>
        <p:spPr>
          <a:xfrm>
            <a:off x="7409183" y="6183993"/>
            <a:ext cx="4008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</a:rPr>
              <a:t>Note: All metrics are averaged out by number of hotels. 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</a:rPr>
              <a:t>Duration  90 days from the effective date in 2019.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2E3FCE-1CF0-4907-A1F5-DF8AF25756BC}"/>
              </a:ext>
            </a:extLst>
          </p:cNvPr>
          <p:cNvSpPr/>
          <p:nvPr/>
        </p:nvSpPr>
        <p:spPr>
          <a:xfrm>
            <a:off x="5162843" y="2757268"/>
            <a:ext cx="1633435" cy="102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E2F547-E0D2-4710-928E-F7AA2A2FBEEC}"/>
              </a:ext>
            </a:extLst>
          </p:cNvPr>
          <p:cNvSpPr/>
          <p:nvPr/>
        </p:nvSpPr>
        <p:spPr>
          <a:xfrm>
            <a:off x="674935" y="500473"/>
            <a:ext cx="948998" cy="205792"/>
          </a:xfrm>
          <a:prstGeom prst="rect">
            <a:avLst/>
          </a:prstGeom>
          <a:solidFill>
            <a:srgbClr val="17964A"/>
          </a:solidFill>
          <a:ln>
            <a:solidFill>
              <a:srgbClr val="1796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8601DA-B1BE-45CE-A76D-75233D22BC1D}"/>
              </a:ext>
            </a:extLst>
          </p:cNvPr>
          <p:cNvSpPr txBox="1"/>
          <p:nvPr/>
        </p:nvSpPr>
        <p:spPr>
          <a:xfrm>
            <a:off x="674935" y="477744"/>
            <a:ext cx="1672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duda Light" panose="00000400000000000000" pitchFamily="50" charset="0"/>
              </a:rPr>
              <a:t>Accelerated</a:t>
            </a:r>
            <a:endParaRPr lang="en-US" sz="2200" dirty="0">
              <a:solidFill>
                <a:schemeClr val="bg1"/>
              </a:solidFill>
              <a:latin typeface="Oduda Light" panose="00000400000000000000" pitchFamily="50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09B45-1823-40F7-8A06-6146994163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9122" y="6276660"/>
            <a:ext cx="932013" cy="27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28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4F58F82-F6BF-4726-8953-D56FF4BD03F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415065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0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7BD3FFA5-0426-6740-95F0-980C8E24EF7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</a:blip>
          <a:stretch>
            <a:fillRect/>
          </a:stretch>
        </p:blipFill>
        <p:spPr>
          <a:xfrm>
            <a:off x="3428534" y="0"/>
            <a:ext cx="12220959" cy="962863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B9D445B-CDA6-AD4D-995C-AA6B912849DB}"/>
              </a:ext>
            </a:extLst>
          </p:cNvPr>
          <p:cNvSpPr txBox="1"/>
          <p:nvPr/>
        </p:nvSpPr>
        <p:spPr>
          <a:xfrm>
            <a:off x="10825074" y="6196272"/>
            <a:ext cx="559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BC94B1-19F9-2A4A-AEA1-D2324B9FF48E}"/>
              </a:ext>
            </a:extLst>
          </p:cNvPr>
          <p:cNvSpPr txBox="1"/>
          <p:nvPr/>
        </p:nvSpPr>
        <p:spPr>
          <a:xfrm>
            <a:off x="7791433" y="-1341546"/>
            <a:ext cx="4400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400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Blank page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DFF93E-07A0-1646-A3F9-6DD8A0907DE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7000"/>
          </a:blip>
          <a:stretch>
            <a:fillRect/>
          </a:stretch>
        </p:blipFill>
        <p:spPr>
          <a:xfrm>
            <a:off x="-858407" y="0"/>
            <a:ext cx="1716814" cy="13526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5E174C-2BA3-1C43-BC5F-422220E339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48" b="-13229"/>
          <a:stretch/>
        </p:blipFill>
        <p:spPr>
          <a:xfrm>
            <a:off x="935129" y="607182"/>
            <a:ext cx="1509131" cy="33858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E77EBC-C1FB-4009-BDBC-F914E2135B2E}"/>
              </a:ext>
            </a:extLst>
          </p:cNvPr>
          <p:cNvSpPr txBox="1">
            <a:spLocks/>
          </p:cNvSpPr>
          <p:nvPr/>
        </p:nvSpPr>
        <p:spPr>
          <a:xfrm>
            <a:off x="3261997" y="532913"/>
            <a:ext cx="8507104" cy="6871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17964A"/>
                </a:solidFill>
                <a:latin typeface="Lato" panose="020F0502020204030203" pitchFamily="34" charset="0"/>
              </a:rPr>
              <a:t>AGODA: BEST IN CLASS FOR ONLINE MARKETING</a:t>
            </a:r>
          </a:p>
          <a:p>
            <a:endParaRPr lang="en-US" sz="2400" b="1" dirty="0">
              <a:solidFill>
                <a:srgbClr val="17964A"/>
              </a:solidFill>
              <a:latin typeface="Lato" panose="020F050202020403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0A16BB-5EEB-42B9-B388-EDAD584A5A4B}"/>
              </a:ext>
            </a:extLst>
          </p:cNvPr>
          <p:cNvSpPr txBox="1"/>
          <p:nvPr/>
        </p:nvSpPr>
        <p:spPr>
          <a:xfrm>
            <a:off x="858407" y="6000722"/>
            <a:ext cx="75560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otham Rounded Book" pitchFamily="50" charset="0"/>
              </a:rPr>
              <a:t>Note: All metrics are averaged out by number of hotels. Duration </a:t>
            </a:r>
            <a:r>
              <a:rPr 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Gotham Rounded Book" pitchFamily="50" charset="0"/>
              </a:rPr>
              <a:t>180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otham Rounded Book" pitchFamily="50" charset="0"/>
              </a:rPr>
              <a:t> days before and after from the effective date for 2018 and 2019.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18E201B-07B3-4E73-BB96-34ABAD5DA288}"/>
              </a:ext>
            </a:extLst>
          </p:cNvPr>
          <p:cNvSpPr txBox="1"/>
          <p:nvPr/>
        </p:nvSpPr>
        <p:spPr>
          <a:xfrm>
            <a:off x="582021" y="2930267"/>
            <a:ext cx="3564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dirty="0">
                <a:latin typeface="Lato" panose="020F0502020204030203" pitchFamily="34" charset="0"/>
              </a:rPr>
              <a:t>Agoda is one of the </a:t>
            </a:r>
            <a:r>
              <a:rPr lang="en-US" altLang="en-US" sz="2000" b="1" dirty="0">
                <a:solidFill>
                  <a:srgbClr val="17964A"/>
                </a:solidFill>
                <a:latin typeface="Lato" panose="020F0502020204030203" pitchFamily="34" charset="0"/>
              </a:rPr>
              <a:t>fastest growing OTAs</a:t>
            </a:r>
            <a:r>
              <a:rPr lang="en-US" altLang="en-US" sz="2000" dirty="0">
                <a:latin typeface="Lato" panose="020F0502020204030203" pitchFamily="34" charset="0"/>
              </a:rPr>
              <a:t>, with the </a:t>
            </a:r>
            <a:r>
              <a:rPr lang="en-US" altLang="en-US" sz="2000" b="1" dirty="0">
                <a:solidFill>
                  <a:srgbClr val="17964A"/>
                </a:solidFill>
                <a:latin typeface="Lato" panose="020F0502020204030203" pitchFamily="34" charset="0"/>
              </a:rPr>
              <a:t>largest presence in Asia</a:t>
            </a:r>
            <a:r>
              <a:rPr lang="en-US" altLang="en-US" sz="2000" dirty="0">
                <a:latin typeface="Lato" panose="020F0502020204030203" pitchFamily="34" charset="0"/>
              </a:rPr>
              <a:t>, both outbound and inbound</a:t>
            </a:r>
            <a:r>
              <a:rPr lang="en-US" sz="2000" dirty="0">
                <a:latin typeface="Lato" panose="020F0502020204030203" pitchFamily="34" charset="0"/>
              </a:rPr>
              <a:t> </a:t>
            </a:r>
          </a:p>
        </p:txBody>
      </p:sp>
      <p:sp>
        <p:nvSpPr>
          <p:cNvPr id="29" name="Shape 88">
            <a:extLst>
              <a:ext uri="{FF2B5EF4-FFF2-40B4-BE49-F238E27FC236}">
                <a16:creationId xmlns:a16="http://schemas.microsoft.com/office/drawing/2014/main" id="{5B8E85F1-AC81-48BB-9923-D96F1425F261}"/>
              </a:ext>
            </a:extLst>
          </p:cNvPr>
          <p:cNvSpPr txBox="1"/>
          <p:nvPr/>
        </p:nvSpPr>
        <p:spPr>
          <a:xfrm>
            <a:off x="4459497" y="2042341"/>
            <a:ext cx="2014219" cy="371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+4,000</a:t>
            </a:r>
            <a:endParaRPr sz="2000" b="1" dirty="0">
              <a:latin typeface="Lato" panose="020F0502020204030203" pitchFamily="34" charset="0"/>
              <a:ea typeface="Open Sans"/>
              <a:cs typeface="Open Sans"/>
              <a:sym typeface="Open Sans"/>
            </a:endParaRPr>
          </a:p>
          <a:p>
            <a:pPr>
              <a:lnSpc>
                <a:spcPct val="115000"/>
              </a:lnSpc>
            </a:pPr>
            <a:endParaRPr lang="en-US" sz="1050" dirty="0">
              <a:latin typeface="Lato" panose="020F0502020204030203" pitchFamily="34" charset="0"/>
              <a:ea typeface="Open Sans"/>
              <a:cs typeface="Open Sans"/>
              <a:sym typeface="Open Sans"/>
            </a:endParaRPr>
          </a:p>
          <a:p>
            <a:pPr>
              <a:lnSpc>
                <a:spcPct val="115000"/>
              </a:lnSpc>
            </a:pPr>
            <a:r>
              <a:rPr lang="en-US" sz="1400" b="1" dirty="0">
                <a:solidFill>
                  <a:srgbClr val="17964A"/>
                </a:solidFill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Employees</a:t>
            </a:r>
            <a:r>
              <a:rPr lang="en-US" sz="1400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, including engineers and online marketing experts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latin typeface="Lato" panose="020F0502020204030203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30" name="Shape 89">
            <a:extLst>
              <a:ext uri="{FF2B5EF4-FFF2-40B4-BE49-F238E27FC236}">
                <a16:creationId xmlns:a16="http://schemas.microsoft.com/office/drawing/2014/main" id="{DD2013BC-363C-4457-9B9D-1FF620654223}"/>
              </a:ext>
            </a:extLst>
          </p:cNvPr>
          <p:cNvSpPr txBox="1"/>
          <p:nvPr/>
        </p:nvSpPr>
        <p:spPr>
          <a:xfrm>
            <a:off x="9091837" y="2042341"/>
            <a:ext cx="1952257" cy="371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+10,000</a:t>
            </a:r>
            <a:endParaRPr sz="2000" b="1" dirty="0">
              <a:latin typeface="Lato" panose="020F0502020204030203" pitchFamily="34" charset="0"/>
              <a:ea typeface="Open Sans"/>
              <a:cs typeface="Open Sans"/>
              <a:sym typeface="Open Sans"/>
            </a:endParaRPr>
          </a:p>
          <a:p>
            <a:pPr lvl="0">
              <a:lnSpc>
                <a:spcPct val="115000"/>
              </a:lnSpc>
            </a:pPr>
            <a:endParaRPr lang="en-US" sz="1050" dirty="0">
              <a:latin typeface="Lato" panose="020F0502020204030203" pitchFamily="34" charset="0"/>
              <a:ea typeface="Open Sans"/>
              <a:cs typeface="Open Sans"/>
              <a:sym typeface="Open Sans"/>
            </a:endParaRPr>
          </a:p>
          <a:p>
            <a:pPr lvl="0">
              <a:lnSpc>
                <a:spcPct val="115000"/>
              </a:lnSpc>
            </a:pPr>
            <a:r>
              <a:rPr lang="en-US" sz="1400" b="1" dirty="0">
                <a:solidFill>
                  <a:srgbClr val="17964A"/>
                </a:solidFill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Globally affiliated partners</a:t>
            </a:r>
            <a:r>
              <a:rPr lang="en-US" sz="1400" dirty="0">
                <a:solidFill>
                  <a:srgbClr val="17964A"/>
                </a:solidFill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en-US" sz="1400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from multiple industries</a:t>
            </a:r>
            <a:endParaRPr sz="1400" dirty="0">
              <a:latin typeface="Lato" panose="020F0502020204030203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35" name="Shape 90">
            <a:extLst>
              <a:ext uri="{FF2B5EF4-FFF2-40B4-BE49-F238E27FC236}">
                <a16:creationId xmlns:a16="http://schemas.microsoft.com/office/drawing/2014/main" id="{9597BAFA-D9ED-4AA6-AA1F-CCFD9C32ABF7}"/>
              </a:ext>
            </a:extLst>
          </p:cNvPr>
          <p:cNvSpPr txBox="1"/>
          <p:nvPr/>
        </p:nvSpPr>
        <p:spPr>
          <a:xfrm>
            <a:off x="4459497" y="4272726"/>
            <a:ext cx="2143322" cy="371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+15</a:t>
            </a:r>
            <a:endParaRPr sz="2000" b="1" dirty="0">
              <a:latin typeface="Lato" panose="020F0502020204030203" pitchFamily="34" charset="0"/>
              <a:ea typeface="Open Sans"/>
              <a:cs typeface="Open Sans"/>
              <a:sym typeface="Open Sans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050" dirty="0">
              <a:latin typeface="Lato" panose="020F0502020204030203" pitchFamily="34" charset="0"/>
              <a:ea typeface="Open Sans"/>
              <a:cs typeface="Open Sans"/>
              <a:sym typeface="Open Sans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17964A"/>
                </a:solidFill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Years of experience </a:t>
            </a:r>
            <a:br>
              <a:rPr lang="en-US" sz="1400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</a:br>
            <a:r>
              <a:rPr lang="en-US" sz="1400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in developing </a:t>
            </a:r>
            <a:br>
              <a:rPr lang="en-US" sz="1400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</a:br>
            <a:r>
              <a:rPr lang="en-US" sz="1400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state-of-the-art marketing algorithms</a:t>
            </a:r>
            <a:endParaRPr sz="1400" dirty="0">
              <a:latin typeface="Lato" panose="020F0502020204030203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36" name="Shape 91">
            <a:extLst>
              <a:ext uri="{FF2B5EF4-FFF2-40B4-BE49-F238E27FC236}">
                <a16:creationId xmlns:a16="http://schemas.microsoft.com/office/drawing/2014/main" id="{2208DF9A-0717-4D6F-9112-F4E6B5BB494E}"/>
              </a:ext>
            </a:extLst>
          </p:cNvPr>
          <p:cNvSpPr txBox="1"/>
          <p:nvPr/>
        </p:nvSpPr>
        <p:spPr>
          <a:xfrm>
            <a:off x="6767718" y="4272726"/>
            <a:ext cx="2143321" cy="371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USD 4.96 B</a:t>
            </a:r>
            <a:endParaRPr sz="2000" b="1" dirty="0">
              <a:latin typeface="Lato" panose="020F0502020204030203" pitchFamily="34" charset="0"/>
              <a:ea typeface="Open Sans"/>
              <a:cs typeface="Open Sans"/>
              <a:sym typeface="Open Sans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050" dirty="0">
              <a:latin typeface="Lato" panose="020F0502020204030203" pitchFamily="34" charset="0"/>
              <a:ea typeface="Open Sans"/>
              <a:cs typeface="Open Sans"/>
              <a:sym typeface="Open Sans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Spent on </a:t>
            </a:r>
            <a:r>
              <a:rPr lang="en-US" sz="1400" b="1" dirty="0">
                <a:solidFill>
                  <a:srgbClr val="17964A"/>
                </a:solidFill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online marketing</a:t>
            </a:r>
            <a:r>
              <a:rPr lang="en-US" sz="1400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, as part of Booking Holdings, </a:t>
            </a:r>
            <a:br>
              <a:rPr lang="en-US" sz="1400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</a:br>
            <a:r>
              <a:rPr lang="en-US" sz="1400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the global leader in online traveling</a:t>
            </a:r>
            <a:endParaRPr sz="1400" dirty="0">
              <a:latin typeface="Lato" panose="020F0502020204030203" pitchFamily="34" charset="0"/>
              <a:ea typeface="Open Sans"/>
              <a:cs typeface="Open Sans"/>
              <a:sym typeface="Open Sans"/>
            </a:endParaRPr>
          </a:p>
        </p:txBody>
      </p:sp>
      <p:pic>
        <p:nvPicPr>
          <p:cNvPr id="37" name="Shape 106">
            <a:extLst>
              <a:ext uri="{FF2B5EF4-FFF2-40B4-BE49-F238E27FC236}">
                <a16:creationId xmlns:a16="http://schemas.microsoft.com/office/drawing/2014/main" id="{4C894FA1-DB5D-4A97-9086-C1B8BCA104AC}"/>
              </a:ext>
            </a:extLst>
          </p:cNvPr>
          <p:cNvPicPr preferRelativeResize="0"/>
          <p:nvPr/>
        </p:nvPicPr>
        <p:blipFill>
          <a:blip r:embed="rId9">
            <a:alphaModFix/>
            <a:biLevel thresh="75000"/>
          </a:blip>
          <a:stretch>
            <a:fillRect/>
          </a:stretch>
        </p:blipFill>
        <p:spPr>
          <a:xfrm>
            <a:off x="4722919" y="1539431"/>
            <a:ext cx="535972" cy="44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Shape 107">
            <a:extLst>
              <a:ext uri="{FF2B5EF4-FFF2-40B4-BE49-F238E27FC236}">
                <a16:creationId xmlns:a16="http://schemas.microsoft.com/office/drawing/2014/main" id="{F703D81F-F0DA-4B61-B53D-F27645A395DE}"/>
              </a:ext>
            </a:extLst>
          </p:cNvPr>
          <p:cNvPicPr preferRelativeResize="0"/>
          <p:nvPr/>
        </p:nvPicPr>
        <p:blipFill>
          <a:blip r:embed="rId10">
            <a:alphaModFix/>
            <a:biLevel thresh="75000"/>
          </a:blip>
          <a:stretch>
            <a:fillRect/>
          </a:stretch>
        </p:blipFill>
        <p:spPr>
          <a:xfrm>
            <a:off x="4583765" y="3789421"/>
            <a:ext cx="471500" cy="423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108">
            <a:extLst>
              <a:ext uri="{FF2B5EF4-FFF2-40B4-BE49-F238E27FC236}">
                <a16:creationId xmlns:a16="http://schemas.microsoft.com/office/drawing/2014/main" id="{28233792-98CC-4BE6-88EA-414A2F726CF3}"/>
              </a:ext>
            </a:extLst>
          </p:cNvPr>
          <p:cNvPicPr preferRelativeResize="0"/>
          <p:nvPr/>
        </p:nvPicPr>
        <p:blipFill>
          <a:blip r:embed="rId11">
            <a:alphaModFix/>
            <a:biLevel thresh="75000"/>
          </a:blip>
          <a:stretch>
            <a:fillRect/>
          </a:stretch>
        </p:blipFill>
        <p:spPr>
          <a:xfrm>
            <a:off x="6865556" y="3707225"/>
            <a:ext cx="471500" cy="43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235" descr="https://image.flaticon.com/icons/png/128/305/305091.png">
            <a:extLst>
              <a:ext uri="{FF2B5EF4-FFF2-40B4-BE49-F238E27FC236}">
                <a16:creationId xmlns:a16="http://schemas.microsoft.com/office/drawing/2014/main" id="{045037D4-FA8D-43DA-BDD8-2633FF925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911" y="1420809"/>
            <a:ext cx="607685" cy="60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Shape 91">
            <a:extLst>
              <a:ext uri="{FF2B5EF4-FFF2-40B4-BE49-F238E27FC236}">
                <a16:creationId xmlns:a16="http://schemas.microsoft.com/office/drawing/2014/main" id="{77F88FB6-26D3-40F7-AD0C-1E7017965EB3}"/>
              </a:ext>
            </a:extLst>
          </p:cNvPr>
          <p:cNvSpPr txBox="1"/>
          <p:nvPr/>
        </p:nvSpPr>
        <p:spPr>
          <a:xfrm>
            <a:off x="9091837" y="4272726"/>
            <a:ext cx="2051279" cy="371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+ 2 million</a:t>
            </a:r>
            <a:endParaRPr sz="2000" b="1" dirty="0">
              <a:latin typeface="Lato" panose="020F0502020204030203" pitchFamily="34" charset="0"/>
              <a:ea typeface="Open Sans"/>
              <a:cs typeface="Open Sans"/>
              <a:sym typeface="Open Sans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050" dirty="0">
              <a:latin typeface="Lato" panose="020F0502020204030203" pitchFamily="34" charset="0"/>
              <a:ea typeface="Open Sans"/>
              <a:cs typeface="Open Sans"/>
              <a:sym typeface="Open Sans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17964A"/>
                </a:solidFill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Properties</a:t>
            </a:r>
            <a:r>
              <a:rPr lang="en-US" sz="1400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 displayed on agoda.com</a:t>
            </a:r>
            <a:endParaRPr sz="1400" dirty="0">
              <a:latin typeface="Lato" panose="020F0502020204030203" pitchFamily="34" charset="0"/>
              <a:ea typeface="Open Sans"/>
              <a:cs typeface="Open Sans"/>
              <a:sym typeface="Open Sans"/>
            </a:endParaRPr>
          </a:p>
        </p:txBody>
      </p:sp>
      <p:pic>
        <p:nvPicPr>
          <p:cNvPr id="42" name="Graphic 41" descr="Sleep">
            <a:extLst>
              <a:ext uri="{FF2B5EF4-FFF2-40B4-BE49-F238E27FC236}">
                <a16:creationId xmlns:a16="http://schemas.microsoft.com/office/drawing/2014/main" id="{B5D7CA88-A35F-4DC9-B1FA-79E978949F8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199911" y="3769816"/>
            <a:ext cx="518535" cy="518535"/>
          </a:xfrm>
          <a:prstGeom prst="rect">
            <a:avLst/>
          </a:prstGeom>
        </p:spPr>
      </p:pic>
      <p:sp>
        <p:nvSpPr>
          <p:cNvPr id="43" name="Shape 88">
            <a:extLst>
              <a:ext uri="{FF2B5EF4-FFF2-40B4-BE49-F238E27FC236}">
                <a16:creationId xmlns:a16="http://schemas.microsoft.com/office/drawing/2014/main" id="{9E054C64-3242-4001-BB21-8B054B8727EB}"/>
              </a:ext>
            </a:extLst>
          </p:cNvPr>
          <p:cNvSpPr txBox="1"/>
          <p:nvPr/>
        </p:nvSpPr>
        <p:spPr>
          <a:xfrm>
            <a:off x="6767719" y="2042341"/>
            <a:ext cx="2458226" cy="371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+50</a:t>
            </a:r>
            <a:endParaRPr sz="2000" b="1" dirty="0">
              <a:latin typeface="Lato" panose="020F0502020204030203" pitchFamily="34" charset="0"/>
              <a:ea typeface="Open Sans"/>
              <a:cs typeface="Open Sans"/>
              <a:sym typeface="Open Sans"/>
            </a:endParaRPr>
          </a:p>
          <a:p>
            <a:pPr>
              <a:lnSpc>
                <a:spcPct val="115000"/>
              </a:lnSpc>
            </a:pPr>
            <a:endParaRPr lang="en-US" sz="1050" dirty="0">
              <a:latin typeface="Lato" panose="020F0502020204030203" pitchFamily="34" charset="0"/>
              <a:ea typeface="Open Sans"/>
              <a:cs typeface="Open Sans"/>
              <a:sym typeface="Open Sans"/>
            </a:endParaRPr>
          </a:p>
          <a:p>
            <a:pPr>
              <a:lnSpc>
                <a:spcPct val="115000"/>
              </a:lnSpc>
            </a:pPr>
            <a:r>
              <a:rPr lang="en-US" sz="1400" b="1" dirty="0">
                <a:solidFill>
                  <a:srgbClr val="17964A"/>
                </a:solidFill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Offices</a:t>
            </a:r>
            <a:r>
              <a:rPr lang="en-US" sz="1400" dirty="0">
                <a:solidFill>
                  <a:srgbClr val="FF7828"/>
                </a:solidFill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en-US" sz="1400" b="1" dirty="0">
                <a:solidFill>
                  <a:srgbClr val="17964A"/>
                </a:solidFill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globally</a:t>
            </a:r>
            <a:br>
              <a:rPr lang="en-US" sz="1400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</a:br>
            <a:r>
              <a:rPr lang="en-US" sz="1400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to strengthen local </a:t>
            </a:r>
            <a:br>
              <a:rPr lang="en-US" sz="1400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</a:br>
            <a:r>
              <a:rPr lang="en-US" sz="1400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marketing campaigns 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latin typeface="Lato" panose="020F0502020204030203" pitchFamily="34" charset="0"/>
              <a:ea typeface="Open Sans"/>
              <a:cs typeface="Open Sans"/>
              <a:sym typeface="Open Sans"/>
            </a:endParaRPr>
          </a:p>
        </p:txBody>
      </p:sp>
      <p:pic>
        <p:nvPicPr>
          <p:cNvPr id="44" name="Graphic 43" descr="City">
            <a:extLst>
              <a:ext uri="{FF2B5EF4-FFF2-40B4-BE49-F238E27FC236}">
                <a16:creationId xmlns:a16="http://schemas.microsoft.com/office/drawing/2014/main" id="{A7496698-ECDA-4DFB-B19A-0B4B1A5127B4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835179" y="1420810"/>
            <a:ext cx="680370" cy="680370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634C582-5075-4FA5-BDD6-A42084715E52}"/>
              </a:ext>
            </a:extLst>
          </p:cNvPr>
          <p:cNvCxnSpPr>
            <a:cxnSpLocks/>
          </p:cNvCxnSpPr>
          <p:nvPr/>
        </p:nvCxnSpPr>
        <p:spPr>
          <a:xfrm>
            <a:off x="4530778" y="2563603"/>
            <a:ext cx="1749372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EADE889-63FA-4A9A-A968-8608FFBDDE7E}"/>
              </a:ext>
            </a:extLst>
          </p:cNvPr>
          <p:cNvCxnSpPr>
            <a:cxnSpLocks/>
          </p:cNvCxnSpPr>
          <p:nvPr/>
        </p:nvCxnSpPr>
        <p:spPr>
          <a:xfrm>
            <a:off x="4530778" y="4813136"/>
            <a:ext cx="1749372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42064EC-F909-4CCA-A28D-E3E6022D5ACF}"/>
              </a:ext>
            </a:extLst>
          </p:cNvPr>
          <p:cNvCxnSpPr>
            <a:cxnSpLocks/>
          </p:cNvCxnSpPr>
          <p:nvPr/>
        </p:nvCxnSpPr>
        <p:spPr>
          <a:xfrm>
            <a:off x="6861228" y="2563603"/>
            <a:ext cx="1749372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8A7774E-0EAB-4213-BA91-50C7377D496E}"/>
              </a:ext>
            </a:extLst>
          </p:cNvPr>
          <p:cNvCxnSpPr>
            <a:cxnSpLocks/>
          </p:cNvCxnSpPr>
          <p:nvPr/>
        </p:nvCxnSpPr>
        <p:spPr>
          <a:xfrm>
            <a:off x="6861228" y="4813136"/>
            <a:ext cx="1749372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A248923-A6E6-4892-AA34-A103DFA368BE}"/>
              </a:ext>
            </a:extLst>
          </p:cNvPr>
          <p:cNvCxnSpPr>
            <a:cxnSpLocks/>
          </p:cNvCxnSpPr>
          <p:nvPr/>
        </p:nvCxnSpPr>
        <p:spPr>
          <a:xfrm>
            <a:off x="9172628" y="2563603"/>
            <a:ext cx="1749372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3A80FA5-6F0B-4058-9327-560464634C19}"/>
              </a:ext>
            </a:extLst>
          </p:cNvPr>
          <p:cNvCxnSpPr>
            <a:cxnSpLocks/>
          </p:cNvCxnSpPr>
          <p:nvPr/>
        </p:nvCxnSpPr>
        <p:spPr>
          <a:xfrm>
            <a:off x="9172628" y="4813136"/>
            <a:ext cx="1749372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11CD1ABD-94ED-4D3E-B9C9-CC0EFBF074AC}"/>
              </a:ext>
            </a:extLst>
          </p:cNvPr>
          <p:cNvSpPr txBox="1"/>
          <p:nvPr/>
        </p:nvSpPr>
        <p:spPr>
          <a:xfrm>
            <a:off x="1472993" y="6288605"/>
            <a:ext cx="8157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material herein © 2005 - 2018 </a:t>
            </a:r>
            <a:r>
              <a:rPr lang="en-US" sz="500" b="0" i="0" dirty="0" err="1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Agoda</a:t>
            </a:r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group of companies. All rights reserved. AGODA ® is a registered trademark of AGIP LLC, </a:t>
            </a:r>
            <a:endParaRPr lang="th-TH" sz="500" b="0" i="0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thaiDist"/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used under license by Agoda Company Pte. Ltd. Agoda is part of the Booking Holdings (NASDAQ:BKNG). Internal use only. Proprietary &amp; confidential.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F82F49F-BDBE-4BCE-8575-D793C602DF8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9122" y="6276660"/>
            <a:ext cx="932013" cy="277274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1295E424-F242-4414-82F0-5D9D184D84C6}"/>
              </a:ext>
            </a:extLst>
          </p:cNvPr>
          <p:cNvSpPr/>
          <p:nvPr/>
        </p:nvSpPr>
        <p:spPr>
          <a:xfrm>
            <a:off x="935128" y="532913"/>
            <a:ext cx="679527" cy="5567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52ADE37-6471-44E5-855A-DF6D58A255FB}"/>
              </a:ext>
            </a:extLst>
          </p:cNvPr>
          <p:cNvSpPr txBox="1"/>
          <p:nvPr/>
        </p:nvSpPr>
        <p:spPr>
          <a:xfrm>
            <a:off x="742617" y="641264"/>
            <a:ext cx="16722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88898B"/>
                </a:solidFill>
                <a:latin typeface="Oduda Light" panose="00000400000000000000" pitchFamily="50" charset="0"/>
              </a:rPr>
              <a:t>Accelerated</a:t>
            </a:r>
          </a:p>
        </p:txBody>
      </p:sp>
    </p:spTree>
    <p:extLst>
      <p:ext uri="{BB962C8B-B14F-4D97-AF65-F5344CB8AC3E}">
        <p14:creationId xmlns:p14="http://schemas.microsoft.com/office/powerpoint/2010/main" val="35833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83875D4-AC6F-42A7-85BB-18D30874B5B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430487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think-cell Slide" r:id="rId4" imgW="470" imgH="469" progId="TCLayout.ActiveDocument.1">
                  <p:embed/>
                </p:oleObj>
              </mc:Choice>
              <mc:Fallback>
                <p:oleObj name="think-cell Slide" r:id="rId4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8B9D445B-CDA6-AD4D-995C-AA6B912849DB}"/>
              </a:ext>
            </a:extLst>
          </p:cNvPr>
          <p:cNvSpPr txBox="1"/>
          <p:nvPr/>
        </p:nvSpPr>
        <p:spPr>
          <a:xfrm>
            <a:off x="10825074" y="6196272"/>
            <a:ext cx="559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BC94B1-19F9-2A4A-AEA1-D2324B9FF48E}"/>
              </a:ext>
            </a:extLst>
          </p:cNvPr>
          <p:cNvSpPr txBox="1"/>
          <p:nvPr/>
        </p:nvSpPr>
        <p:spPr>
          <a:xfrm>
            <a:off x="7791433" y="-1341546"/>
            <a:ext cx="4400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400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Blank page 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C1A6A3-8F74-4747-85BC-254F3E5DD93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7000"/>
          </a:blip>
          <a:stretch>
            <a:fillRect/>
          </a:stretch>
        </p:blipFill>
        <p:spPr>
          <a:xfrm>
            <a:off x="-858407" y="0"/>
            <a:ext cx="1716814" cy="135264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9E89B05-A26E-45D9-AE95-6371BA7DE698}"/>
              </a:ext>
            </a:extLst>
          </p:cNvPr>
          <p:cNvGrpSpPr/>
          <p:nvPr/>
        </p:nvGrpSpPr>
        <p:grpSpPr>
          <a:xfrm>
            <a:off x="2976775" y="2790874"/>
            <a:ext cx="1747713" cy="3269117"/>
            <a:chOff x="3315432" y="2968674"/>
            <a:chExt cx="1747713" cy="326911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CDD593B-FD6C-41BD-BFB5-C13832C2CC34}"/>
                </a:ext>
              </a:extLst>
            </p:cNvPr>
            <p:cNvSpPr/>
            <p:nvPr/>
          </p:nvSpPr>
          <p:spPr>
            <a:xfrm>
              <a:off x="3315432" y="3169204"/>
              <a:ext cx="174771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Pay-Per-Click (PPC)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EC703A2-5B64-4205-969A-87EA1C546472}"/>
                </a:ext>
              </a:extLst>
            </p:cNvPr>
            <p:cNvGrpSpPr/>
            <p:nvPr/>
          </p:nvGrpSpPr>
          <p:grpSpPr>
            <a:xfrm>
              <a:off x="3328511" y="2968674"/>
              <a:ext cx="1653146" cy="3269117"/>
              <a:chOff x="3315089" y="2968674"/>
              <a:chExt cx="1653146" cy="3269117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3C07ACB-763D-4EE5-836D-B917C9AC668A}"/>
                  </a:ext>
                </a:extLst>
              </p:cNvPr>
              <p:cNvSpPr/>
              <p:nvPr/>
            </p:nvSpPr>
            <p:spPr>
              <a:xfrm>
                <a:off x="3315089" y="2968674"/>
                <a:ext cx="1653146" cy="2096236"/>
              </a:xfrm>
              <a:prstGeom prst="rect">
                <a:avLst/>
              </a:prstGeom>
              <a:noFill/>
              <a:ln w="31750">
                <a:solidFill>
                  <a:srgbClr val="8F8F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4BE52B5-DA9E-4019-9813-F91443936A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07068" y="3646209"/>
                <a:ext cx="1261898" cy="1207034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F38C276-F72D-412F-A990-8785FA629BD8}"/>
                  </a:ext>
                </a:extLst>
              </p:cNvPr>
              <p:cNvSpPr/>
              <p:nvPr/>
            </p:nvSpPr>
            <p:spPr>
              <a:xfrm>
                <a:off x="3316085" y="5064910"/>
                <a:ext cx="1650999" cy="1172881"/>
              </a:xfrm>
              <a:prstGeom prst="rect">
                <a:avLst/>
              </a:prstGeom>
              <a:noFill/>
              <a:ln w="31750">
                <a:solidFill>
                  <a:srgbClr val="8F8F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F26FD80-249D-4B9F-A20E-986E1301F95D}"/>
                </a:ext>
              </a:extLst>
            </p:cNvPr>
            <p:cNvGrpSpPr/>
            <p:nvPr/>
          </p:nvGrpSpPr>
          <p:grpSpPr>
            <a:xfrm>
              <a:off x="3575544" y="5131177"/>
              <a:ext cx="1271886" cy="333135"/>
              <a:chOff x="7561792" y="1972947"/>
              <a:chExt cx="2582333" cy="67637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DC5A0F32-52E9-4E03-850A-D6B290F893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61792" y="1972947"/>
                <a:ext cx="1005840" cy="67637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56D5466-65F8-4D32-9380-1A5C6EC05D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05984" y="1996843"/>
                <a:ext cx="1438141" cy="628578"/>
              </a:xfrm>
              <a:prstGeom prst="rect">
                <a:avLst/>
              </a:prstGeom>
            </p:spPr>
          </p:pic>
        </p:grpSp>
        <p:pic>
          <p:nvPicPr>
            <p:cNvPr id="14" name="Picture 8" descr="Image result for facebook logo">
              <a:extLst>
                <a:ext uri="{FF2B5EF4-FFF2-40B4-BE49-F238E27FC236}">
                  <a16:creationId xmlns:a16="http://schemas.microsoft.com/office/drawing/2014/main" id="{F05D5C98-49F3-4C08-9F61-0C62A2F742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8874" y="5550589"/>
              <a:ext cx="596286" cy="224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0" descr="Image result for yahoo logo">
              <a:extLst>
                <a:ext uri="{FF2B5EF4-FFF2-40B4-BE49-F238E27FC236}">
                  <a16:creationId xmlns:a16="http://schemas.microsoft.com/office/drawing/2014/main" id="{06D949BA-266A-4B9F-93B7-0353599C4D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5084" y="5457314"/>
              <a:ext cx="730206" cy="410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2" descr="Image result for instagram logo">
              <a:extLst>
                <a:ext uri="{FF2B5EF4-FFF2-40B4-BE49-F238E27FC236}">
                  <a16:creationId xmlns:a16="http://schemas.microsoft.com/office/drawing/2014/main" id="{C0D9A508-91D7-472F-81FF-345A4810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2936" y="5885639"/>
              <a:ext cx="662354" cy="236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4" descr="Image result for baidu logo">
              <a:extLst>
                <a:ext uri="{FF2B5EF4-FFF2-40B4-BE49-F238E27FC236}">
                  <a16:creationId xmlns:a16="http://schemas.microsoft.com/office/drawing/2014/main" id="{A767063E-0285-4157-A8A3-B4A4713909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0029" y="5836562"/>
              <a:ext cx="662355" cy="226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F1E2C39-D134-464B-BFF2-EAD99211E956}"/>
              </a:ext>
            </a:extLst>
          </p:cNvPr>
          <p:cNvGrpSpPr/>
          <p:nvPr/>
        </p:nvGrpSpPr>
        <p:grpSpPr>
          <a:xfrm>
            <a:off x="5264530" y="2802648"/>
            <a:ext cx="1670463" cy="3257343"/>
            <a:chOff x="5302191" y="2980448"/>
            <a:chExt cx="1670463" cy="325734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60DEB54-F330-410E-AEF6-9625644F3065}"/>
                </a:ext>
              </a:extLst>
            </p:cNvPr>
            <p:cNvSpPr/>
            <p:nvPr/>
          </p:nvSpPr>
          <p:spPr>
            <a:xfrm>
              <a:off x="5302191" y="3161512"/>
              <a:ext cx="167046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Meta search (MSE)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93062E6-6DB2-4DB8-AE44-739117E6E439}"/>
                </a:ext>
              </a:extLst>
            </p:cNvPr>
            <p:cNvGrpSpPr/>
            <p:nvPr/>
          </p:nvGrpSpPr>
          <p:grpSpPr>
            <a:xfrm>
              <a:off x="5311890" y="2980448"/>
              <a:ext cx="1653146" cy="3257343"/>
              <a:chOff x="5209761" y="2980448"/>
              <a:chExt cx="1653146" cy="3257343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04A4FAC-7C8A-4B28-B61B-1633A9221D3D}"/>
                  </a:ext>
                </a:extLst>
              </p:cNvPr>
              <p:cNvSpPr/>
              <p:nvPr/>
            </p:nvSpPr>
            <p:spPr>
              <a:xfrm>
                <a:off x="5209761" y="2980448"/>
                <a:ext cx="1653146" cy="2081930"/>
              </a:xfrm>
              <a:prstGeom prst="rect">
                <a:avLst/>
              </a:prstGeom>
              <a:noFill/>
              <a:ln w="31750">
                <a:solidFill>
                  <a:srgbClr val="8F8F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12F4D95-855C-4ED8-AAD2-C2DB8EDC8C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08818" y="3646139"/>
                <a:ext cx="1255032" cy="1201626"/>
              </a:xfrm>
              <a:prstGeom prst="rect">
                <a:avLst/>
              </a:prstGeom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94CCBD9-DCCD-4199-B3C0-7EE70BEEED54}"/>
                  </a:ext>
                </a:extLst>
              </p:cNvPr>
              <p:cNvSpPr/>
              <p:nvPr/>
            </p:nvSpPr>
            <p:spPr>
              <a:xfrm>
                <a:off x="5209761" y="5064910"/>
                <a:ext cx="1653146" cy="1172881"/>
              </a:xfrm>
              <a:prstGeom prst="rect">
                <a:avLst/>
              </a:prstGeom>
              <a:noFill/>
              <a:ln w="31750">
                <a:solidFill>
                  <a:srgbClr val="8F8F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4ADF5A5-0D02-467C-9F26-AEA483A8D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7423" y="5167118"/>
              <a:ext cx="650402" cy="21400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B0B16D7-C918-4C88-8605-D7A0F4FC1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8725" y="5488899"/>
              <a:ext cx="407797" cy="18928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1135916-1993-4381-9BD3-A220000D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0107" y="5457314"/>
              <a:ext cx="650401" cy="28995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B5721E2-DCC0-4FBF-AA13-42F1C8A9F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5940" y="5193127"/>
              <a:ext cx="569329" cy="150588"/>
            </a:xfrm>
            <a:prstGeom prst="rect">
              <a:avLst/>
            </a:prstGeom>
          </p:spPr>
        </p:pic>
        <p:pic>
          <p:nvPicPr>
            <p:cNvPr id="30" name="Picture 16" descr="Image result for kayak logo">
              <a:extLst>
                <a:ext uri="{FF2B5EF4-FFF2-40B4-BE49-F238E27FC236}">
                  <a16:creationId xmlns:a16="http://schemas.microsoft.com/office/drawing/2014/main" id="{986775DE-ADDD-46C5-93E6-239C303DCA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0107" y="5836931"/>
              <a:ext cx="584655" cy="306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8" descr="Image result for skyscanner logo">
              <a:extLst>
                <a:ext uri="{FF2B5EF4-FFF2-40B4-BE49-F238E27FC236}">
                  <a16:creationId xmlns:a16="http://schemas.microsoft.com/office/drawing/2014/main" id="{32C2BE62-BAC1-4051-AA99-A7A113B08A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2979" y="5806684"/>
              <a:ext cx="552193" cy="302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2548B4-6881-4017-A138-1770CC3F5E0D}"/>
              </a:ext>
            </a:extLst>
          </p:cNvPr>
          <p:cNvGrpSpPr/>
          <p:nvPr/>
        </p:nvGrpSpPr>
        <p:grpSpPr>
          <a:xfrm>
            <a:off x="7475035" y="2805180"/>
            <a:ext cx="1660764" cy="3278897"/>
            <a:chOff x="7309108" y="2982980"/>
            <a:chExt cx="1660764" cy="3278897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393CB90-8C4B-4032-9FEF-CE6A0A081D84}"/>
                </a:ext>
              </a:extLst>
            </p:cNvPr>
            <p:cNvSpPr/>
            <p:nvPr/>
          </p:nvSpPr>
          <p:spPr>
            <a:xfrm>
              <a:off x="7316726" y="3161512"/>
              <a:ext cx="165314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Affiliate marketing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BC78F9B-2428-4DEC-B07A-86C3A3D4CCCC}"/>
                </a:ext>
              </a:extLst>
            </p:cNvPr>
            <p:cNvGrpSpPr/>
            <p:nvPr/>
          </p:nvGrpSpPr>
          <p:grpSpPr>
            <a:xfrm>
              <a:off x="7309108" y="2982980"/>
              <a:ext cx="1654678" cy="3254811"/>
              <a:chOff x="7158333" y="2982980"/>
              <a:chExt cx="1654678" cy="3254811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FAFFF0-69DC-4DD7-A270-C35DB42F4F38}"/>
                  </a:ext>
                </a:extLst>
              </p:cNvPr>
              <p:cNvSpPr/>
              <p:nvPr/>
            </p:nvSpPr>
            <p:spPr>
              <a:xfrm>
                <a:off x="7158333" y="2982980"/>
                <a:ext cx="1653146" cy="2081930"/>
              </a:xfrm>
              <a:prstGeom prst="rect">
                <a:avLst/>
              </a:prstGeom>
              <a:noFill/>
              <a:ln w="31750">
                <a:solidFill>
                  <a:srgbClr val="8F8F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972F6722-D419-48E5-9A6E-0DED7EA545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262034" y="3666254"/>
                <a:ext cx="1445741" cy="1098765"/>
              </a:xfrm>
              <a:prstGeom prst="rect">
                <a:avLst/>
              </a:prstGeom>
            </p:spPr>
          </p:pic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95B78F6-12A6-42B6-8C01-00ABC0CBE570}"/>
                  </a:ext>
                </a:extLst>
              </p:cNvPr>
              <p:cNvSpPr/>
              <p:nvPr/>
            </p:nvSpPr>
            <p:spPr>
              <a:xfrm>
                <a:off x="7158333" y="5064910"/>
                <a:ext cx="1654678" cy="1172881"/>
              </a:xfrm>
              <a:prstGeom prst="rect">
                <a:avLst/>
              </a:prstGeom>
              <a:noFill/>
              <a:ln w="31750">
                <a:solidFill>
                  <a:srgbClr val="8F8F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2" name="Picture 14" descr="http://t0.gstatic.com/images?q=tbn:ANd9GcRq3nwFMEaX6nspqWFgvH8042Id7lAOtbYQNoJlNdWAzmqCN8xgrw">
              <a:extLst>
                <a:ext uri="{FF2B5EF4-FFF2-40B4-BE49-F238E27FC236}">
                  <a16:creationId xmlns:a16="http://schemas.microsoft.com/office/drawing/2014/main" id="{91862E8E-CD65-425C-BF23-665860B489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2809" y="5133528"/>
              <a:ext cx="476493" cy="331242"/>
            </a:xfrm>
            <a:prstGeom prst="rect">
              <a:avLst/>
            </a:prstGeom>
            <a:noFill/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994C685-9B33-4CA1-B330-9ADE306D2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4850" y="5233283"/>
              <a:ext cx="301333" cy="111746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DD386F3-A84B-4F13-8724-FE829E670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90067" y="5189015"/>
              <a:ext cx="472094" cy="20028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BCCF3F2-9F59-409B-B4F9-0A2B5FD6C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8556" y="5459533"/>
              <a:ext cx="326471" cy="323875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DB6C733-1CD0-455D-8F83-310A7DFCF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7563" y="5526469"/>
              <a:ext cx="277102" cy="22991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575EF1D-4C63-43D1-9ACC-51F821410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78347" y="5452166"/>
              <a:ext cx="382958" cy="304266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81F0025-E77F-4AB8-A316-5596514AD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34389" y="5912275"/>
              <a:ext cx="313359" cy="233974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0D98440-C411-43E4-B205-79AFCAEDA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86060" y="5783408"/>
              <a:ext cx="642872" cy="47846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7B4F6BA-E9E5-44F3-883A-DD0F1E34A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72176" y="5885639"/>
              <a:ext cx="389985" cy="274208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288F400-6E8C-4DCF-A269-9314557EEE4E}"/>
              </a:ext>
            </a:extLst>
          </p:cNvPr>
          <p:cNvGrpSpPr/>
          <p:nvPr/>
        </p:nvGrpSpPr>
        <p:grpSpPr>
          <a:xfrm>
            <a:off x="783587" y="2802648"/>
            <a:ext cx="1653146" cy="3257343"/>
            <a:chOff x="1341487" y="2980448"/>
            <a:chExt cx="1653146" cy="3257343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29C277F-AFEB-4581-A8F9-5A0A685B4DF5}"/>
                </a:ext>
              </a:extLst>
            </p:cNvPr>
            <p:cNvSpPr txBox="1"/>
            <p:nvPr/>
          </p:nvSpPr>
          <p:spPr>
            <a:xfrm>
              <a:off x="1356682" y="3169204"/>
              <a:ext cx="16146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Direct access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1BFA1EF-A90D-4674-84BE-BED8831F348D}"/>
                </a:ext>
              </a:extLst>
            </p:cNvPr>
            <p:cNvGrpSpPr/>
            <p:nvPr/>
          </p:nvGrpSpPr>
          <p:grpSpPr>
            <a:xfrm>
              <a:off x="1341487" y="2980448"/>
              <a:ext cx="1653146" cy="3257343"/>
              <a:chOff x="1341487" y="2980448"/>
              <a:chExt cx="1653146" cy="3257343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3B198C9-A90B-431D-BAB8-511FDC09926C}"/>
                  </a:ext>
                </a:extLst>
              </p:cNvPr>
              <p:cNvSpPr/>
              <p:nvPr/>
            </p:nvSpPr>
            <p:spPr>
              <a:xfrm>
                <a:off x="1341487" y="2980448"/>
                <a:ext cx="1653146" cy="2081930"/>
              </a:xfrm>
              <a:prstGeom prst="rect">
                <a:avLst/>
              </a:prstGeom>
              <a:noFill/>
              <a:ln w="31750">
                <a:solidFill>
                  <a:srgbClr val="8F8F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025617D2-068A-4646-8B8A-08B85DF2CC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1"/>
              <a:srcRect b="18530"/>
              <a:stretch/>
            </p:blipFill>
            <p:spPr>
              <a:xfrm>
                <a:off x="1675059" y="3695763"/>
                <a:ext cx="986002" cy="943000"/>
              </a:xfrm>
              <a:prstGeom prst="rect">
                <a:avLst/>
              </a:prstGeom>
            </p:spPr>
          </p:pic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1B675363-B3D3-4310-9141-417DDB8DEC7C}"/>
                  </a:ext>
                </a:extLst>
              </p:cNvPr>
              <p:cNvSpPr/>
              <p:nvPr/>
            </p:nvSpPr>
            <p:spPr>
              <a:xfrm>
                <a:off x="1341487" y="5064910"/>
                <a:ext cx="1653146" cy="1172881"/>
              </a:xfrm>
              <a:prstGeom prst="rect">
                <a:avLst/>
              </a:prstGeom>
              <a:noFill/>
              <a:ln w="31750">
                <a:solidFill>
                  <a:srgbClr val="8F8F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7" name="Picture 2" descr="Image result for www logo">
              <a:extLst>
                <a:ext uri="{FF2B5EF4-FFF2-40B4-BE49-F238E27FC236}">
                  <a16:creationId xmlns:a16="http://schemas.microsoft.com/office/drawing/2014/main" id="{048DFEE4-511E-44A8-99C2-B9E73C36B4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064" y="5478216"/>
              <a:ext cx="399926" cy="399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0" descr="Image result for mobile app logo">
              <a:extLst>
                <a:ext uri="{FF2B5EF4-FFF2-40B4-BE49-F238E27FC236}">
                  <a16:creationId xmlns:a16="http://schemas.microsoft.com/office/drawing/2014/main" id="{12FEAB59-DCC7-4C9F-A51C-C23FAE79CD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81" t="28922" r="34391" b="29643"/>
            <a:stretch/>
          </p:blipFill>
          <p:spPr bwMode="auto">
            <a:xfrm>
              <a:off x="2406228" y="5420236"/>
              <a:ext cx="314788" cy="515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A4304F8-D326-48DB-9901-CEADB33AF7CC}"/>
              </a:ext>
            </a:extLst>
          </p:cNvPr>
          <p:cNvGrpSpPr/>
          <p:nvPr/>
        </p:nvGrpSpPr>
        <p:grpSpPr>
          <a:xfrm>
            <a:off x="9675841" y="2805180"/>
            <a:ext cx="1740565" cy="3254811"/>
            <a:chOff x="9243678" y="2982980"/>
            <a:chExt cx="1740565" cy="3254811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4EE0989-C013-498A-89DC-3C7BF9334D02}"/>
                </a:ext>
              </a:extLst>
            </p:cNvPr>
            <p:cNvSpPr/>
            <p:nvPr/>
          </p:nvSpPr>
          <p:spPr>
            <a:xfrm>
              <a:off x="9243678" y="3169204"/>
              <a:ext cx="174056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Customer marketing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5CD0A55C-05A6-4567-99A4-9A670E70CACD}"/>
                </a:ext>
              </a:extLst>
            </p:cNvPr>
            <p:cNvGrpSpPr/>
            <p:nvPr/>
          </p:nvGrpSpPr>
          <p:grpSpPr>
            <a:xfrm>
              <a:off x="9292486" y="2982980"/>
              <a:ext cx="1653147" cy="3254811"/>
              <a:chOff x="9292486" y="2982980"/>
              <a:chExt cx="1653147" cy="3254811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669C5E00-7C14-4DD6-9843-41F5869C93F1}"/>
                  </a:ext>
                </a:extLst>
              </p:cNvPr>
              <p:cNvSpPr/>
              <p:nvPr/>
            </p:nvSpPr>
            <p:spPr>
              <a:xfrm>
                <a:off x="9292487" y="2982980"/>
                <a:ext cx="1653146" cy="2081930"/>
              </a:xfrm>
              <a:prstGeom prst="rect">
                <a:avLst/>
              </a:prstGeom>
              <a:noFill/>
              <a:ln w="31750">
                <a:solidFill>
                  <a:srgbClr val="8F8F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B7484B28-3D1A-43B5-8203-7AB3C43204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529981" y="3732099"/>
                <a:ext cx="1178157" cy="1178157"/>
              </a:xfrm>
              <a:prstGeom prst="rect">
                <a:avLst/>
              </a:prstGeom>
            </p:spPr>
          </p:pic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FED1FC8C-E611-405B-8204-3820F5924FAD}"/>
                  </a:ext>
                </a:extLst>
              </p:cNvPr>
              <p:cNvSpPr/>
              <p:nvPr/>
            </p:nvSpPr>
            <p:spPr>
              <a:xfrm>
                <a:off x="9292486" y="5064910"/>
                <a:ext cx="1653146" cy="1172881"/>
              </a:xfrm>
              <a:prstGeom prst="rect">
                <a:avLst/>
              </a:prstGeom>
              <a:noFill/>
              <a:ln w="31750">
                <a:solidFill>
                  <a:srgbClr val="8F8F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24837D6F-FE99-4BB8-ABB9-20B4E750077E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102720" y="4470365"/>
            <a:ext cx="1006801" cy="170422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307B1E5-2E33-4678-9CAA-C33DA68D24CC}"/>
              </a:ext>
            </a:extLst>
          </p:cNvPr>
          <p:cNvCxnSpPr>
            <a:cxnSpLocks/>
          </p:cNvCxnSpPr>
          <p:nvPr/>
        </p:nvCxnSpPr>
        <p:spPr>
          <a:xfrm flipV="1">
            <a:off x="1610160" y="2512156"/>
            <a:ext cx="0" cy="290492"/>
          </a:xfrm>
          <a:prstGeom prst="line">
            <a:avLst/>
          </a:prstGeom>
          <a:ln w="31750">
            <a:solidFill>
              <a:srgbClr val="8F8F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3AE9EDF-ACC4-4D99-BB70-DE9C1A280898}"/>
              </a:ext>
            </a:extLst>
          </p:cNvPr>
          <p:cNvCxnSpPr>
            <a:cxnSpLocks/>
          </p:cNvCxnSpPr>
          <p:nvPr/>
        </p:nvCxnSpPr>
        <p:spPr>
          <a:xfrm>
            <a:off x="10546123" y="2470576"/>
            <a:ext cx="5100" cy="334604"/>
          </a:xfrm>
          <a:prstGeom prst="line">
            <a:avLst/>
          </a:prstGeom>
          <a:ln w="31750">
            <a:solidFill>
              <a:srgbClr val="8F8F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E20D7E8-FA97-41E8-A7AA-9A5696F98EBE}"/>
              </a:ext>
            </a:extLst>
          </p:cNvPr>
          <p:cNvCxnSpPr>
            <a:cxnSpLocks/>
          </p:cNvCxnSpPr>
          <p:nvPr/>
        </p:nvCxnSpPr>
        <p:spPr>
          <a:xfrm flipH="1">
            <a:off x="6099762" y="2251940"/>
            <a:ext cx="1040" cy="538934"/>
          </a:xfrm>
          <a:prstGeom prst="line">
            <a:avLst/>
          </a:prstGeom>
          <a:ln w="31750">
            <a:solidFill>
              <a:srgbClr val="8F8F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C5E838A-FC64-434D-96B8-22DDF17AB6CF}"/>
              </a:ext>
            </a:extLst>
          </p:cNvPr>
          <p:cNvCxnSpPr>
            <a:cxnSpLocks/>
          </p:cNvCxnSpPr>
          <p:nvPr/>
        </p:nvCxnSpPr>
        <p:spPr>
          <a:xfrm flipH="1" flipV="1">
            <a:off x="8301606" y="2491366"/>
            <a:ext cx="2" cy="313814"/>
          </a:xfrm>
          <a:prstGeom prst="line">
            <a:avLst/>
          </a:prstGeom>
          <a:ln w="31750">
            <a:solidFill>
              <a:srgbClr val="8F8F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AE48D573-76F2-4A16-A7D0-7D982FBAFA7E}"/>
              </a:ext>
            </a:extLst>
          </p:cNvPr>
          <p:cNvCxnSpPr>
            <a:cxnSpLocks/>
          </p:cNvCxnSpPr>
          <p:nvPr/>
        </p:nvCxnSpPr>
        <p:spPr>
          <a:xfrm flipV="1">
            <a:off x="1610160" y="2470576"/>
            <a:ext cx="8941063" cy="41580"/>
          </a:xfrm>
          <a:prstGeom prst="line">
            <a:avLst/>
          </a:prstGeom>
          <a:ln w="31750">
            <a:solidFill>
              <a:srgbClr val="8F8F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45FB14D-908F-4695-96BB-229A5C647776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3816427" y="2512156"/>
            <a:ext cx="0" cy="278718"/>
          </a:xfrm>
          <a:prstGeom prst="line">
            <a:avLst/>
          </a:prstGeom>
          <a:ln w="31750">
            <a:solidFill>
              <a:srgbClr val="8F8F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itle 1">
            <a:extLst>
              <a:ext uri="{FF2B5EF4-FFF2-40B4-BE49-F238E27FC236}">
                <a16:creationId xmlns:a16="http://schemas.microsoft.com/office/drawing/2014/main" id="{D8FA3CC8-33DB-4991-94D1-B883565D87B8}"/>
              </a:ext>
            </a:extLst>
          </p:cNvPr>
          <p:cNvSpPr txBox="1">
            <a:spLocks/>
          </p:cNvSpPr>
          <p:nvPr/>
        </p:nvSpPr>
        <p:spPr>
          <a:xfrm>
            <a:off x="3678481" y="345543"/>
            <a:ext cx="7843670" cy="8318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17964A"/>
                </a:solidFill>
                <a:latin typeface="Lato" panose="020F0502020204030203" pitchFamily="34" charset="0"/>
              </a:rPr>
              <a:t>Increase exposures across all channels to maximize online visibility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83B0B299-B82B-4413-8F44-14A544C2A584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48" b="-13229"/>
          <a:stretch/>
        </p:blipFill>
        <p:spPr>
          <a:xfrm>
            <a:off x="4375296" y="1380371"/>
            <a:ext cx="3460457" cy="77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2071F8-6C49-4622-82D9-53748C05AF91}"/>
              </a:ext>
            </a:extLst>
          </p:cNvPr>
          <p:cNvPicPr>
            <a:picLocks noChangeAspect="1"/>
          </p:cNvPicPr>
          <p:nvPr/>
        </p:nvPicPr>
        <p:blipFill>
          <a:blip r:embed="rId37">
            <a:biLevel thresh="75000"/>
          </a:blip>
          <a:stretch>
            <a:fillRect/>
          </a:stretch>
        </p:blipFill>
        <p:spPr>
          <a:xfrm>
            <a:off x="10222038" y="5179089"/>
            <a:ext cx="658369" cy="627889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E2F7D9FB-639C-4E48-B4EC-4D3E5263CE8A}"/>
              </a:ext>
            </a:extLst>
          </p:cNvPr>
          <p:cNvSpPr txBox="1"/>
          <p:nvPr/>
        </p:nvSpPr>
        <p:spPr>
          <a:xfrm>
            <a:off x="1472993" y="6288605"/>
            <a:ext cx="8157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material herein © 2005 - 2018 </a:t>
            </a:r>
            <a:r>
              <a:rPr lang="en-US" sz="500" b="0" i="0" dirty="0" err="1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Agoda</a:t>
            </a:r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group of companies. All rights reserved. AGODA ® is a registered trademark of AGIP LLC, </a:t>
            </a:r>
            <a:endParaRPr lang="th-TH" sz="500" b="0" i="0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thaiDist"/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used under license by Agoda Company Pte. Ltd. Agoda is part of the Booking Holdings (NASDAQ:BKNG). Internal use only. Proprietary &amp; confidential.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D083214A-1FDE-4E2C-9637-DE7E7224FA3E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69122" y="6276660"/>
            <a:ext cx="932013" cy="27727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80F683F8-0E23-45E7-BF82-3B0696133457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48" b="-13229"/>
          <a:stretch/>
        </p:blipFill>
        <p:spPr>
          <a:xfrm>
            <a:off x="935129" y="607182"/>
            <a:ext cx="1509131" cy="338587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FDF28289-1E5F-4933-A3B8-71DFF29FC156}"/>
              </a:ext>
            </a:extLst>
          </p:cNvPr>
          <p:cNvSpPr/>
          <p:nvPr/>
        </p:nvSpPr>
        <p:spPr>
          <a:xfrm>
            <a:off x="935128" y="532913"/>
            <a:ext cx="679527" cy="5567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02202E4-8695-439F-8A9E-4366596BF80A}"/>
              </a:ext>
            </a:extLst>
          </p:cNvPr>
          <p:cNvSpPr txBox="1"/>
          <p:nvPr/>
        </p:nvSpPr>
        <p:spPr>
          <a:xfrm>
            <a:off x="742617" y="641264"/>
            <a:ext cx="16722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88898B"/>
                </a:solidFill>
                <a:latin typeface="Oduda Light" panose="00000400000000000000" pitchFamily="50" charset="0"/>
              </a:rPr>
              <a:t>Accelerated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955909-7D6A-4D10-A9B9-35B648D3D43F}"/>
              </a:ext>
            </a:extLst>
          </p:cNvPr>
          <p:cNvSpPr/>
          <p:nvPr/>
        </p:nvSpPr>
        <p:spPr>
          <a:xfrm>
            <a:off x="4215456" y="1426910"/>
            <a:ext cx="1791645" cy="609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198A395-CDDC-4056-B3E4-3F7C7F7E20C7}"/>
              </a:ext>
            </a:extLst>
          </p:cNvPr>
          <p:cNvSpPr txBox="1"/>
          <p:nvPr/>
        </p:nvSpPr>
        <p:spPr>
          <a:xfrm>
            <a:off x="4178936" y="1529606"/>
            <a:ext cx="1974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A8B8D"/>
                </a:solidFill>
                <a:latin typeface="Oduda Light" panose="00000400000000000000" pitchFamily="50" charset="0"/>
              </a:rPr>
              <a:t>Accelerated</a:t>
            </a:r>
            <a:endParaRPr lang="en-US" sz="1200" dirty="0">
              <a:solidFill>
                <a:srgbClr val="8A8B8D"/>
              </a:solidFill>
              <a:latin typeface="Oduda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119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C9A1F-A72F-074A-81A4-409047E7AE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-1808051" y="2528145"/>
            <a:ext cx="3616102" cy="28490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2C4146-A78C-314E-8B49-D41DA0773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29" y="633047"/>
            <a:ext cx="1509131" cy="27487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6A506B2-08EA-674C-8BC2-C389241987BF}"/>
              </a:ext>
            </a:extLst>
          </p:cNvPr>
          <p:cNvSpPr txBox="1"/>
          <p:nvPr/>
        </p:nvSpPr>
        <p:spPr>
          <a:xfrm>
            <a:off x="10825074" y="6196272"/>
            <a:ext cx="559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761B375-5169-904B-8F00-FDEA0BD00854}"/>
              </a:ext>
            </a:extLst>
          </p:cNvPr>
          <p:cNvSpPr txBox="1"/>
          <p:nvPr/>
        </p:nvSpPr>
        <p:spPr>
          <a:xfrm>
            <a:off x="8368945" y="-1341546"/>
            <a:ext cx="4400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400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Team / Audience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AF38F2-1BF0-4E9A-BDF9-039F9E0F6893}"/>
              </a:ext>
            </a:extLst>
          </p:cNvPr>
          <p:cNvSpPr txBox="1"/>
          <p:nvPr/>
        </p:nvSpPr>
        <p:spPr>
          <a:xfrm>
            <a:off x="2739853" y="1652774"/>
            <a:ext cx="3762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Lato" panose="020F0502020204030203" pitchFamily="34" charset="0"/>
              </a:rPr>
              <a:t>PREFERRED PARTNER LOGO</a:t>
            </a:r>
            <a:endParaRPr lang="th-TH" sz="1600" b="1" dirty="0">
              <a:latin typeface="Lato" panose="020F0502020204030203" pitchFamily="34" charset="0"/>
            </a:endParaRPr>
          </a:p>
          <a:p>
            <a:endParaRPr lang="en-US" sz="1600" b="1" dirty="0">
              <a:latin typeface="Gotham Rounded Medium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05F754-0DF8-4D94-95DA-194BBD42BE02}"/>
              </a:ext>
            </a:extLst>
          </p:cNvPr>
          <p:cNvSpPr txBox="1"/>
          <p:nvPr/>
        </p:nvSpPr>
        <p:spPr>
          <a:xfrm>
            <a:off x="2739853" y="2088609"/>
            <a:ext cx="3762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</a:rPr>
              <a:t>Property highlighted with the logo for </a:t>
            </a:r>
            <a:br>
              <a:rPr lang="en-US" sz="1400" dirty="0">
                <a:latin typeface="Lato" panose="020F0502020204030203" pitchFamily="34" charset="0"/>
              </a:rPr>
            </a:br>
            <a:r>
              <a:rPr lang="en-US" sz="1400" dirty="0">
                <a:latin typeface="Lato" panose="020F0502020204030203" pitchFamily="34" charset="0"/>
              </a:rPr>
              <a:t>greater visibility and higher conversion</a:t>
            </a:r>
            <a:endParaRPr lang="th-TH" sz="1400" dirty="0">
              <a:latin typeface="Lato" panose="020F050202020403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59B192-3233-4917-ACD0-954BE44CA2BA}"/>
              </a:ext>
            </a:extLst>
          </p:cNvPr>
          <p:cNvSpPr txBox="1"/>
          <p:nvPr/>
        </p:nvSpPr>
        <p:spPr>
          <a:xfrm>
            <a:off x="2739853" y="3365204"/>
            <a:ext cx="2149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Lato" panose="020F0502020204030203" pitchFamily="34" charset="0"/>
              </a:rPr>
              <a:t>BOOST IN RANKING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F44BB0-D2A8-4506-906C-EBE1042F854B}"/>
              </a:ext>
            </a:extLst>
          </p:cNvPr>
          <p:cNvSpPr txBox="1"/>
          <p:nvPr/>
        </p:nvSpPr>
        <p:spPr>
          <a:xfrm>
            <a:off x="2739853" y="3765195"/>
            <a:ext cx="37623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</a:rPr>
              <a:t>Property boosted in ranking for greater visibility &amp; impressions on Agoda’s website and mobile app</a:t>
            </a:r>
            <a:endParaRPr lang="th-TH" sz="1400" dirty="0">
              <a:latin typeface="Lato" panose="020F050202020403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42C77E-7000-4924-A237-6B79F4D36A97}"/>
              </a:ext>
            </a:extLst>
          </p:cNvPr>
          <p:cNvSpPr txBox="1"/>
          <p:nvPr/>
        </p:nvSpPr>
        <p:spPr>
          <a:xfrm>
            <a:off x="2739853" y="4952028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Lato" panose="020F0502020204030203" pitchFamily="34" charset="0"/>
              </a:rPr>
              <a:t>“HYPER” GIFT CARDS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77F9A47-2D24-475E-AC10-D2A7E9C177FD}"/>
              </a:ext>
            </a:extLst>
          </p:cNvPr>
          <p:cNvSpPr txBox="1"/>
          <p:nvPr/>
        </p:nvSpPr>
        <p:spPr>
          <a:xfrm>
            <a:off x="8008520" y="1640838"/>
            <a:ext cx="328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Lato" panose="020F0502020204030203" pitchFamily="34" charset="0"/>
              </a:rPr>
              <a:t>ENHANCED AD SPENDING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EFD010-F5E0-4CC4-994B-802A2A1936CF}"/>
              </a:ext>
            </a:extLst>
          </p:cNvPr>
          <p:cNvSpPr txBox="1"/>
          <p:nvPr/>
        </p:nvSpPr>
        <p:spPr>
          <a:xfrm>
            <a:off x="8008520" y="2076799"/>
            <a:ext cx="3762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</a:rPr>
              <a:t>Agoda enhances bidding on its paid channels to capture customers outside of agoda.com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543FCF-D1D0-4F69-B85B-7772BFD71857}"/>
              </a:ext>
            </a:extLst>
          </p:cNvPr>
          <p:cNvSpPr txBox="1"/>
          <p:nvPr/>
        </p:nvSpPr>
        <p:spPr>
          <a:xfrm>
            <a:off x="8023388" y="3360640"/>
            <a:ext cx="427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Lato" panose="020F0502020204030203" pitchFamily="34" charset="0"/>
              </a:rPr>
              <a:t>GREATER AFFILIATE EXPOSURE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84C5F22-39FF-4845-9BC0-5AE93CE8DA14}"/>
              </a:ext>
            </a:extLst>
          </p:cNvPr>
          <p:cNvSpPr txBox="1"/>
          <p:nvPr/>
        </p:nvSpPr>
        <p:spPr>
          <a:xfrm>
            <a:off x="8014098" y="3730570"/>
            <a:ext cx="3695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</a:rPr>
              <a:t>Property prioritized for greater visibility on affiliate platforms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0693EC9-8049-4481-83A5-F735A00CFB63}"/>
              </a:ext>
            </a:extLst>
          </p:cNvPr>
          <p:cNvCxnSpPr>
            <a:cxnSpLocks/>
          </p:cNvCxnSpPr>
          <p:nvPr/>
        </p:nvCxnSpPr>
        <p:spPr>
          <a:xfrm>
            <a:off x="2790703" y="2018065"/>
            <a:ext cx="3545816" cy="0"/>
          </a:xfrm>
          <a:prstGeom prst="line">
            <a:avLst/>
          </a:prstGeom>
          <a:ln w="12700">
            <a:solidFill>
              <a:srgbClr val="179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5F49887-1841-4AC4-B97B-64988B30D823}"/>
              </a:ext>
            </a:extLst>
          </p:cNvPr>
          <p:cNvCxnSpPr>
            <a:cxnSpLocks/>
          </p:cNvCxnSpPr>
          <p:nvPr/>
        </p:nvCxnSpPr>
        <p:spPr>
          <a:xfrm>
            <a:off x="2790703" y="3719333"/>
            <a:ext cx="3545816" cy="0"/>
          </a:xfrm>
          <a:prstGeom prst="line">
            <a:avLst/>
          </a:prstGeom>
          <a:ln w="12700">
            <a:solidFill>
              <a:srgbClr val="179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AB7E545-31EF-4D27-ACC0-A66FE1E644AD}"/>
              </a:ext>
            </a:extLst>
          </p:cNvPr>
          <p:cNvCxnSpPr>
            <a:cxnSpLocks/>
          </p:cNvCxnSpPr>
          <p:nvPr/>
        </p:nvCxnSpPr>
        <p:spPr>
          <a:xfrm>
            <a:off x="2790703" y="5308662"/>
            <a:ext cx="3545816" cy="0"/>
          </a:xfrm>
          <a:prstGeom prst="line">
            <a:avLst/>
          </a:prstGeom>
          <a:ln w="12700">
            <a:solidFill>
              <a:srgbClr val="179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991CED5-5D9B-4F8A-AEF8-316188B009DE}"/>
              </a:ext>
            </a:extLst>
          </p:cNvPr>
          <p:cNvCxnSpPr>
            <a:cxnSpLocks/>
          </p:cNvCxnSpPr>
          <p:nvPr/>
        </p:nvCxnSpPr>
        <p:spPr>
          <a:xfrm>
            <a:off x="8094958" y="2018065"/>
            <a:ext cx="3545816" cy="0"/>
          </a:xfrm>
          <a:prstGeom prst="line">
            <a:avLst/>
          </a:prstGeom>
          <a:ln w="12700">
            <a:solidFill>
              <a:srgbClr val="179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37FDBDE-C631-4C57-B9AC-1F5A074EDE9D}"/>
              </a:ext>
            </a:extLst>
          </p:cNvPr>
          <p:cNvCxnSpPr>
            <a:cxnSpLocks/>
          </p:cNvCxnSpPr>
          <p:nvPr/>
        </p:nvCxnSpPr>
        <p:spPr>
          <a:xfrm>
            <a:off x="8094958" y="3719333"/>
            <a:ext cx="3545816" cy="0"/>
          </a:xfrm>
          <a:prstGeom prst="line">
            <a:avLst/>
          </a:prstGeom>
          <a:ln w="12700">
            <a:solidFill>
              <a:srgbClr val="179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35F71B8D-8FA9-4273-BF01-50A2CD8511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874" r="33388"/>
          <a:stretch/>
        </p:blipFill>
        <p:spPr>
          <a:xfrm>
            <a:off x="1966188" y="1695017"/>
            <a:ext cx="634205" cy="584775"/>
          </a:xfrm>
          <a:prstGeom prst="rect">
            <a:avLst/>
          </a:prstGeom>
          <a:ln w="38100">
            <a:noFill/>
          </a:ln>
          <a:effectLst/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5A01D3F-26DB-49B6-AD2E-F0B243A68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5578" y="3401279"/>
            <a:ext cx="456574" cy="4916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A9A3A2C-5F9D-4FE5-BF27-5A95994271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7699" y="5017817"/>
            <a:ext cx="474453" cy="47445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7F55CFC-A231-4592-95A3-2CC45E9CA1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5051" y="1691808"/>
            <a:ext cx="495713" cy="55519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3957416-5AF3-45CB-927B-59796F2EDA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9041" y="3411616"/>
            <a:ext cx="592026" cy="35944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7AB8D6B-8A74-4E87-ABB6-7F3C72E71452}"/>
              </a:ext>
            </a:extLst>
          </p:cNvPr>
          <p:cNvSpPr txBox="1"/>
          <p:nvPr/>
        </p:nvSpPr>
        <p:spPr>
          <a:xfrm>
            <a:off x="8023388" y="4957895"/>
            <a:ext cx="427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Lato" panose="020F0502020204030203" pitchFamily="34" charset="0"/>
              </a:rPr>
              <a:t>INCREASED EDM PRESENCE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9AABE89-56A2-468C-BCF4-F1EBC40FF615}"/>
              </a:ext>
            </a:extLst>
          </p:cNvPr>
          <p:cNvSpPr txBox="1"/>
          <p:nvPr/>
        </p:nvSpPr>
        <p:spPr>
          <a:xfrm>
            <a:off x="8014098" y="5327825"/>
            <a:ext cx="36956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</a:rPr>
              <a:t>Agoda preferentially targets / retargets customers via email and other communication channels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32DA39B-7878-4539-AC32-57E81C7104AB}"/>
              </a:ext>
            </a:extLst>
          </p:cNvPr>
          <p:cNvCxnSpPr>
            <a:cxnSpLocks/>
          </p:cNvCxnSpPr>
          <p:nvPr/>
        </p:nvCxnSpPr>
        <p:spPr>
          <a:xfrm>
            <a:off x="8094958" y="5316588"/>
            <a:ext cx="3545816" cy="0"/>
          </a:xfrm>
          <a:prstGeom prst="line">
            <a:avLst/>
          </a:prstGeom>
          <a:ln w="12700">
            <a:solidFill>
              <a:srgbClr val="179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>
            <a:extLst>
              <a:ext uri="{FF2B5EF4-FFF2-40B4-BE49-F238E27FC236}">
                <a16:creationId xmlns:a16="http://schemas.microsoft.com/office/drawing/2014/main" id="{C20A2F5D-CB0B-4E3D-A064-4120163EC2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3625" y="5020210"/>
            <a:ext cx="565301" cy="35802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644B00C-F469-42D1-9D16-C18B432E4695}"/>
              </a:ext>
            </a:extLst>
          </p:cNvPr>
          <p:cNvSpPr txBox="1"/>
          <p:nvPr/>
        </p:nvSpPr>
        <p:spPr>
          <a:xfrm>
            <a:off x="2739853" y="5345401"/>
            <a:ext cx="3695674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ato" panose="020F0502020204030203" pitchFamily="34" charset="0"/>
              </a:rPr>
              <a:t>Agoda invests further in its loyalty program to drive higher conversion</a:t>
            </a:r>
          </a:p>
          <a:p>
            <a:endParaRPr lang="en-US" sz="1050" dirty="0">
              <a:solidFill>
                <a:srgbClr val="FF0000"/>
              </a:solidFill>
              <a:latin typeface="Gotham Rounded Medium" panose="02000000000000000000" pitchFamily="2" charset="0"/>
            </a:endParaRP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E84898A5-8408-481F-9618-59B4E7E01756}"/>
              </a:ext>
            </a:extLst>
          </p:cNvPr>
          <p:cNvSpPr txBox="1">
            <a:spLocks/>
          </p:cNvSpPr>
          <p:nvPr/>
        </p:nvSpPr>
        <p:spPr>
          <a:xfrm>
            <a:off x="3612892" y="422892"/>
            <a:ext cx="8157936" cy="6871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17964A"/>
                </a:solidFill>
                <a:latin typeface="Lato" panose="020F0502020204030203" pitchFamily="34" charset="0"/>
              </a:rPr>
              <a:t>Innovative demand driven marketing drives </a:t>
            </a:r>
            <a:br>
              <a:rPr lang="en-US" sz="2400" b="1" dirty="0">
                <a:solidFill>
                  <a:srgbClr val="17964A"/>
                </a:solidFill>
                <a:latin typeface="Lato" panose="020F0502020204030203" pitchFamily="34" charset="0"/>
              </a:rPr>
            </a:br>
            <a:r>
              <a:rPr lang="en-US" sz="2400" b="1" dirty="0">
                <a:solidFill>
                  <a:srgbClr val="17964A"/>
                </a:solidFill>
                <a:latin typeface="Lato" panose="020F0502020204030203" pitchFamily="34" charset="0"/>
              </a:rPr>
              <a:t>higher conversion &amp; revenue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102EDB8-6D45-4D5F-A60B-18A8760E5DA7}"/>
              </a:ext>
            </a:extLst>
          </p:cNvPr>
          <p:cNvSpPr txBox="1"/>
          <p:nvPr/>
        </p:nvSpPr>
        <p:spPr>
          <a:xfrm>
            <a:off x="1472993" y="6288605"/>
            <a:ext cx="8157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material herein © 2005 - 2018 </a:t>
            </a:r>
            <a:r>
              <a:rPr lang="en-US" sz="500" b="0" i="0" dirty="0" err="1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Agoda</a:t>
            </a:r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group of companies. All rights reserved. AGODA ® is a registered trademark of AGIP LLC, </a:t>
            </a:r>
            <a:endParaRPr lang="th-TH" sz="500" b="0" i="0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thaiDist"/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used under license by Agoda Company Pte. Ltd. Agoda is part of the Booking Holdings (NASDAQ:BKNG). Internal use only. Proprietary &amp; confidential.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244B0229-6BF2-44AF-954B-33F618BAF0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122" y="6276660"/>
            <a:ext cx="932013" cy="27727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3B5E6C7-DAA9-4433-9418-4EE51E2A2AC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48" b="-13229"/>
          <a:stretch/>
        </p:blipFill>
        <p:spPr>
          <a:xfrm>
            <a:off x="935129" y="607182"/>
            <a:ext cx="1509131" cy="338587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382BB9E4-4BED-4312-AC75-278BBA909CFF}"/>
              </a:ext>
            </a:extLst>
          </p:cNvPr>
          <p:cNvSpPr/>
          <p:nvPr/>
        </p:nvSpPr>
        <p:spPr>
          <a:xfrm>
            <a:off x="935128" y="532913"/>
            <a:ext cx="679527" cy="5567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AD66C3F-67DE-4139-AE14-2B4CFC80B920}"/>
              </a:ext>
            </a:extLst>
          </p:cNvPr>
          <p:cNvSpPr txBox="1"/>
          <p:nvPr/>
        </p:nvSpPr>
        <p:spPr>
          <a:xfrm>
            <a:off x="742617" y="641264"/>
            <a:ext cx="16722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88898B"/>
                </a:solidFill>
                <a:latin typeface="Oduda Light" panose="00000400000000000000" pitchFamily="50" charset="0"/>
              </a:rPr>
              <a:t>Accelerated</a:t>
            </a:r>
          </a:p>
        </p:txBody>
      </p:sp>
    </p:spTree>
    <p:extLst>
      <p:ext uri="{BB962C8B-B14F-4D97-AF65-F5344CB8AC3E}">
        <p14:creationId xmlns:p14="http://schemas.microsoft.com/office/powerpoint/2010/main" val="975102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1F65C98-BF2D-43C9-B1D7-ACE0471D676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350324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" name="think-cell Slide" r:id="rId4" imgW="470" imgH="469" progId="TCLayout.ActiveDocument.1">
                  <p:embed/>
                </p:oleObj>
              </mc:Choice>
              <mc:Fallback>
                <p:oleObj name="think-cell Slide" r:id="rId4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7DC9A1F-A72F-074A-81A4-409047E7AE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7000"/>
          </a:blip>
          <a:stretch>
            <a:fillRect/>
          </a:stretch>
        </p:blipFill>
        <p:spPr>
          <a:xfrm>
            <a:off x="-1808051" y="2528145"/>
            <a:ext cx="3616102" cy="28490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2C4146-A78C-314E-8B49-D41DA0773C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129" y="633047"/>
            <a:ext cx="1509131" cy="2748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8921AD9-51A0-FF42-97E3-E8179C46B9C3}"/>
              </a:ext>
            </a:extLst>
          </p:cNvPr>
          <p:cNvSpPr txBox="1"/>
          <p:nvPr/>
        </p:nvSpPr>
        <p:spPr>
          <a:xfrm>
            <a:off x="3600398" y="542981"/>
            <a:ext cx="5995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DIRECT ACCESS</a:t>
            </a:r>
            <a:endParaRPr lang="en-US" sz="2800" b="1" dirty="0">
              <a:solidFill>
                <a:srgbClr val="17964A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A506B2-08EA-674C-8BC2-C389241987BF}"/>
              </a:ext>
            </a:extLst>
          </p:cNvPr>
          <p:cNvSpPr txBox="1"/>
          <p:nvPr/>
        </p:nvSpPr>
        <p:spPr>
          <a:xfrm>
            <a:off x="10825074" y="6196272"/>
            <a:ext cx="559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761B375-5169-904B-8F00-FDEA0BD00854}"/>
              </a:ext>
            </a:extLst>
          </p:cNvPr>
          <p:cNvSpPr txBox="1"/>
          <p:nvPr/>
        </p:nvSpPr>
        <p:spPr>
          <a:xfrm>
            <a:off x="7791433" y="-1341546"/>
            <a:ext cx="4400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400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Team / Audience 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43185F0-AF7E-4E98-A8EC-5FDDC7CE4CD5}"/>
              </a:ext>
            </a:extLst>
          </p:cNvPr>
          <p:cNvGrpSpPr/>
          <p:nvPr/>
        </p:nvGrpSpPr>
        <p:grpSpPr>
          <a:xfrm>
            <a:off x="2134546" y="1504283"/>
            <a:ext cx="3291840" cy="4256768"/>
            <a:chOff x="2134546" y="1504283"/>
            <a:chExt cx="3291840" cy="425676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4CFC9B8-815E-4C01-88C0-3225AD1B62E4}"/>
                </a:ext>
              </a:extLst>
            </p:cNvPr>
            <p:cNvCxnSpPr>
              <a:cxnSpLocks/>
            </p:cNvCxnSpPr>
            <p:nvPr/>
          </p:nvCxnSpPr>
          <p:spPr>
            <a:xfrm>
              <a:off x="2205828" y="3056861"/>
              <a:ext cx="2847229" cy="28004"/>
            </a:xfrm>
            <a:prstGeom prst="line">
              <a:avLst/>
            </a:prstGeom>
            <a:ln w="12700">
              <a:solidFill>
                <a:srgbClr val="1796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Shape 88">
              <a:extLst>
                <a:ext uri="{FF2B5EF4-FFF2-40B4-BE49-F238E27FC236}">
                  <a16:creationId xmlns:a16="http://schemas.microsoft.com/office/drawing/2014/main" id="{4C350A5A-4277-4B34-852D-F4E9B2BE63F2}"/>
                </a:ext>
              </a:extLst>
            </p:cNvPr>
            <p:cNvSpPr txBox="1"/>
            <p:nvPr/>
          </p:nvSpPr>
          <p:spPr>
            <a:xfrm>
              <a:off x="2134546" y="2563603"/>
              <a:ext cx="3291840" cy="3713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latin typeface="Lato" panose="020F0502020204030203" pitchFamily="34" charset="0"/>
                  <a:ea typeface="Open Sans"/>
                  <a:cs typeface="Open Sans"/>
                  <a:sym typeface="Open Sans"/>
                </a:rPr>
                <a:t>Preferred Partner logo</a:t>
              </a:r>
              <a:endParaRPr sz="2000" b="1" dirty="0">
                <a:latin typeface="Lato" panose="020F0502020204030203" pitchFamily="34" charset="0"/>
                <a:ea typeface="Open Sans"/>
                <a:cs typeface="Open Sans"/>
                <a:sym typeface="Open Sans"/>
              </a:endParaRPr>
            </a:p>
            <a:p>
              <a:pPr>
                <a:lnSpc>
                  <a:spcPct val="115000"/>
                </a:lnSpc>
              </a:pPr>
              <a:endParaRPr lang="en-US" sz="1050" dirty="0">
                <a:latin typeface="Lato" panose="020F0502020204030203" pitchFamily="34" charset="0"/>
                <a:ea typeface="Open Sans"/>
                <a:cs typeface="Open Sans"/>
                <a:sym typeface="Open Sans"/>
              </a:endParaRPr>
            </a:p>
            <a:p>
              <a:r>
                <a:rPr lang="en-US" sz="1400" dirty="0">
                  <a:latin typeface="Lato" panose="020F0502020204030203" pitchFamily="34" charset="0"/>
                </a:rPr>
                <a:t>Increase your conversion rate with </a:t>
              </a:r>
              <a:br>
                <a:rPr lang="en-US" sz="1400" dirty="0">
                  <a:latin typeface="Lato" panose="020F0502020204030203" pitchFamily="34" charset="0"/>
                </a:rPr>
              </a:br>
              <a:r>
                <a:rPr lang="en-US" sz="1400" dirty="0">
                  <a:latin typeface="Lato" panose="020F0502020204030203" pitchFamily="34" charset="0"/>
                </a:rPr>
                <a:t>the Preferred Partner logo</a:t>
              </a:r>
              <a:endParaRPr lang="th-TH" sz="1400" dirty="0">
                <a:latin typeface="Lato" panose="020F0502020204030203" pitchFamily="34" charset="0"/>
              </a:endParaRPr>
            </a:p>
            <a:p>
              <a:pPr marL="0" lvl="0" indent="0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800" dirty="0">
                <a:latin typeface="Lato" panose="020F0502020204030203" pitchFamily="34" charset="0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1E492D1-DC8C-40B7-8644-D1E1F3AEB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5874" r="33388"/>
            <a:stretch/>
          </p:blipFill>
          <p:spPr>
            <a:xfrm>
              <a:off x="3252975" y="1504283"/>
              <a:ext cx="1054982" cy="972757"/>
            </a:xfrm>
            <a:prstGeom prst="rect">
              <a:avLst/>
            </a:prstGeom>
            <a:ln w="38100">
              <a:noFill/>
            </a:ln>
            <a:effectLst/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852D3D8-9612-46B6-8FE4-1A717344B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23647"/>
            <a:stretch/>
          </p:blipFill>
          <p:spPr>
            <a:xfrm>
              <a:off x="2354201" y="3923017"/>
              <a:ext cx="2669069" cy="18380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09A1E8-AB99-4FD2-B305-B865A6B3A11E}"/>
              </a:ext>
            </a:extLst>
          </p:cNvPr>
          <p:cNvGrpSpPr/>
          <p:nvPr/>
        </p:nvGrpSpPr>
        <p:grpSpPr>
          <a:xfrm>
            <a:off x="8882102" y="1590848"/>
            <a:ext cx="3291840" cy="3804782"/>
            <a:chOff x="8882102" y="1590848"/>
            <a:chExt cx="3291840" cy="3804782"/>
          </a:xfrm>
        </p:grpSpPr>
        <p:sp>
          <p:nvSpPr>
            <p:cNvPr id="21" name="Shape 89">
              <a:extLst>
                <a:ext uri="{FF2B5EF4-FFF2-40B4-BE49-F238E27FC236}">
                  <a16:creationId xmlns:a16="http://schemas.microsoft.com/office/drawing/2014/main" id="{BDF87ADA-AE03-4628-9D3D-8DA7AE6AB80A}"/>
                </a:ext>
              </a:extLst>
            </p:cNvPr>
            <p:cNvSpPr txBox="1"/>
            <p:nvPr/>
          </p:nvSpPr>
          <p:spPr>
            <a:xfrm>
              <a:off x="8882102" y="2563603"/>
              <a:ext cx="3291840" cy="3713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latin typeface="Lato" panose="020F0502020204030203" pitchFamily="34" charset="0"/>
                  <a:ea typeface="Open Sans"/>
                  <a:cs typeface="Open Sans"/>
                  <a:sym typeface="Open Sans"/>
                </a:rPr>
                <a:t>Hyper gift cards</a:t>
              </a:r>
              <a:endParaRPr sz="2000" b="1" dirty="0">
                <a:latin typeface="Lato" panose="020F0502020204030203" pitchFamily="34" charset="0"/>
                <a:ea typeface="Open Sans"/>
                <a:cs typeface="Open Sans"/>
                <a:sym typeface="Open Sans"/>
              </a:endParaRPr>
            </a:p>
            <a:p>
              <a:pPr lvl="0">
                <a:lnSpc>
                  <a:spcPct val="115000"/>
                </a:lnSpc>
              </a:pPr>
              <a:endParaRPr lang="en-US" sz="1050" dirty="0">
                <a:latin typeface="Lato" panose="020F0502020204030203" pitchFamily="34" charset="0"/>
                <a:ea typeface="Open Sans"/>
                <a:cs typeface="Open Sans"/>
                <a:sym typeface="Open Sans"/>
              </a:endParaRPr>
            </a:p>
            <a:p>
              <a:pPr lvl="0">
                <a:lnSpc>
                  <a:spcPct val="115000"/>
                </a:lnSpc>
              </a:pPr>
              <a:r>
                <a:rPr lang="en-US" sz="1400" dirty="0">
                  <a:latin typeface="Lato" panose="020F0502020204030203" pitchFamily="34" charset="0"/>
                  <a:ea typeface="Open Sans"/>
                  <a:cs typeface="Open Sans"/>
                  <a:sym typeface="Open Sans"/>
                </a:rPr>
                <a:t>Incentivize potential customers with up to 2.5X higher </a:t>
              </a:r>
              <a:r>
                <a:rPr lang="en-US" sz="1400" dirty="0" err="1">
                  <a:latin typeface="Lato" panose="020F0502020204030203" pitchFamily="34" charset="0"/>
                  <a:ea typeface="Open Sans"/>
                  <a:cs typeface="Open Sans"/>
                  <a:sym typeface="Open Sans"/>
                </a:rPr>
                <a:t>AgodaCash</a:t>
              </a:r>
              <a:r>
                <a:rPr lang="en-US" sz="1400" dirty="0">
                  <a:latin typeface="Lato" panose="020F0502020204030203" pitchFamily="34" charset="0"/>
                  <a:ea typeface="Open Sans"/>
                  <a:cs typeface="Open Sans"/>
                  <a:sym typeface="Open Sans"/>
                </a:rPr>
                <a:t> amount</a:t>
              </a:r>
              <a:endParaRPr sz="1400" dirty="0">
                <a:latin typeface="Lato" panose="020F0502020204030203" pitchFamily="34" charset="0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DE88C9E-78AA-4BAD-BCB7-F53D7717F95F}"/>
                </a:ext>
              </a:extLst>
            </p:cNvPr>
            <p:cNvCxnSpPr>
              <a:cxnSpLocks/>
            </p:cNvCxnSpPr>
            <p:nvPr/>
          </p:nvCxnSpPr>
          <p:spPr>
            <a:xfrm>
              <a:off x="8962894" y="3084865"/>
              <a:ext cx="2857826" cy="0"/>
            </a:xfrm>
            <a:prstGeom prst="line">
              <a:avLst/>
            </a:prstGeom>
            <a:ln w="12700">
              <a:solidFill>
                <a:srgbClr val="1796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079A43-829E-4941-9E84-B9BF14D7E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309325" y="3961030"/>
              <a:ext cx="2285268" cy="143460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A944D9D-DB26-4DC4-BAD0-EB4AC4308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067925" y="1590848"/>
              <a:ext cx="972756" cy="97275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D8C1D4B-B721-4C9B-9037-406F47935ACC}"/>
              </a:ext>
            </a:extLst>
          </p:cNvPr>
          <p:cNvGrpSpPr/>
          <p:nvPr/>
        </p:nvGrpSpPr>
        <p:grpSpPr>
          <a:xfrm>
            <a:off x="5435754" y="1504283"/>
            <a:ext cx="3291840" cy="4295553"/>
            <a:chOff x="5374208" y="1504283"/>
            <a:chExt cx="3291840" cy="4295553"/>
          </a:xfrm>
        </p:grpSpPr>
        <p:sp>
          <p:nvSpPr>
            <p:cNvPr id="32" name="Shape 88">
              <a:extLst>
                <a:ext uri="{FF2B5EF4-FFF2-40B4-BE49-F238E27FC236}">
                  <a16:creationId xmlns:a16="http://schemas.microsoft.com/office/drawing/2014/main" id="{1990E491-CBEF-4A63-A1F0-63C4F8D06983}"/>
                </a:ext>
              </a:extLst>
            </p:cNvPr>
            <p:cNvSpPr txBox="1"/>
            <p:nvPr/>
          </p:nvSpPr>
          <p:spPr>
            <a:xfrm>
              <a:off x="5374208" y="2563603"/>
              <a:ext cx="3291840" cy="3713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latin typeface="Lato" panose="020F0502020204030203" pitchFamily="34" charset="0"/>
                  <a:ea typeface="Open Sans"/>
                  <a:cs typeface="Open Sans"/>
                  <a:sym typeface="Open Sans"/>
                </a:rPr>
                <a:t>Boost in ranking</a:t>
              </a:r>
              <a:endParaRPr sz="2000" b="1" dirty="0">
                <a:latin typeface="Lato" panose="020F0502020204030203" pitchFamily="34" charset="0"/>
                <a:ea typeface="Open Sans"/>
                <a:cs typeface="Open Sans"/>
                <a:sym typeface="Open Sans"/>
              </a:endParaRPr>
            </a:p>
            <a:p>
              <a:pPr>
                <a:lnSpc>
                  <a:spcPct val="115000"/>
                </a:lnSpc>
              </a:pPr>
              <a:endParaRPr lang="en-US" sz="1050" dirty="0">
                <a:latin typeface="Lato" panose="020F0502020204030203" pitchFamily="34" charset="0"/>
                <a:ea typeface="Open Sans"/>
                <a:cs typeface="Open Sans"/>
                <a:sym typeface="Open Sans"/>
              </a:endParaRPr>
            </a:p>
            <a:p>
              <a:pPr>
                <a:lnSpc>
                  <a:spcPct val="115000"/>
                </a:lnSpc>
              </a:pPr>
              <a:r>
                <a:rPr lang="en-US" sz="1400" dirty="0">
                  <a:latin typeface="Lato" panose="020F0502020204030203" pitchFamily="34" charset="0"/>
                  <a:ea typeface="Open Sans"/>
                  <a:cs typeface="Open Sans"/>
                  <a:sym typeface="Open Sans"/>
                </a:rPr>
                <a:t>Appear higher in the search results with the ranking boost</a:t>
              </a:r>
            </a:p>
            <a:p>
              <a:pPr marL="0" lvl="0" indent="0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800" dirty="0">
                <a:latin typeface="Lato" panose="020F0502020204030203" pitchFamily="34" charset="0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FC1DA18-3FF9-4245-9BC1-F56D355C892E}"/>
                </a:ext>
              </a:extLst>
            </p:cNvPr>
            <p:cNvCxnSpPr>
              <a:cxnSpLocks/>
            </p:cNvCxnSpPr>
            <p:nvPr/>
          </p:nvCxnSpPr>
          <p:spPr>
            <a:xfrm>
              <a:off x="5467717" y="3084865"/>
              <a:ext cx="3044713" cy="0"/>
            </a:xfrm>
            <a:prstGeom prst="line">
              <a:avLst/>
            </a:prstGeom>
            <a:ln w="12700">
              <a:solidFill>
                <a:srgbClr val="1796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25B4883-AE48-4EA1-B4AA-7FFE0CEC3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15282" y="1504283"/>
              <a:ext cx="903199" cy="972676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F0A07AD-128A-43C4-8ACE-BD49DE2E9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037130" y="3810482"/>
              <a:ext cx="1905885" cy="19893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C02031A-7A4E-4935-9D89-AFC27A2CE294}"/>
              </a:ext>
            </a:extLst>
          </p:cNvPr>
          <p:cNvSpPr/>
          <p:nvPr/>
        </p:nvSpPr>
        <p:spPr>
          <a:xfrm>
            <a:off x="3017520" y="3952670"/>
            <a:ext cx="1794391" cy="354274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A14D085-4ABC-47E4-A62D-D839C236A34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51606" y="4062282"/>
            <a:ext cx="1035762" cy="1831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B43AD35-5890-4CA0-B308-D10CE907B95B}"/>
              </a:ext>
            </a:extLst>
          </p:cNvPr>
          <p:cNvSpPr txBox="1"/>
          <p:nvPr/>
        </p:nvSpPr>
        <p:spPr>
          <a:xfrm>
            <a:off x="1472993" y="6288605"/>
            <a:ext cx="8157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material herein © 2005 - 2018 </a:t>
            </a:r>
            <a:r>
              <a:rPr lang="en-US" sz="500" b="0" i="0" dirty="0" err="1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Agoda</a:t>
            </a:r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group of companies. All rights reserved. AGODA ® is a registered trademark of AGIP LLC, </a:t>
            </a:r>
            <a:endParaRPr lang="th-TH" sz="500" b="0" i="0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thaiDist"/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used under license by Agoda Company Pte. Ltd. Agoda is part of the Booking Holdings (NASDAQ:BKNG). Internal use only. Proprietary &amp; confidential.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3200E8E-6D44-4C1C-ABF3-E11AEFFB842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9122" y="6276660"/>
            <a:ext cx="932013" cy="27727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ADD75C3-8F31-4491-B4E1-8D0259F7E3A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48" b="-13229"/>
          <a:stretch/>
        </p:blipFill>
        <p:spPr>
          <a:xfrm>
            <a:off x="935129" y="607182"/>
            <a:ext cx="1509131" cy="338587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A7C8B722-7A84-4EFD-9CB3-07E4ED0811DF}"/>
              </a:ext>
            </a:extLst>
          </p:cNvPr>
          <p:cNvSpPr/>
          <p:nvPr/>
        </p:nvSpPr>
        <p:spPr>
          <a:xfrm>
            <a:off x="935128" y="532913"/>
            <a:ext cx="679527" cy="5567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CA6DE19-E659-4024-B26E-370A78E8CCEA}"/>
              </a:ext>
            </a:extLst>
          </p:cNvPr>
          <p:cNvSpPr txBox="1"/>
          <p:nvPr/>
        </p:nvSpPr>
        <p:spPr>
          <a:xfrm>
            <a:off x="742617" y="641264"/>
            <a:ext cx="16722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88898B"/>
                </a:solidFill>
                <a:latin typeface="Oduda Light" panose="00000400000000000000" pitchFamily="50" charset="0"/>
              </a:rPr>
              <a:t>Accelerated</a:t>
            </a:r>
          </a:p>
        </p:txBody>
      </p:sp>
    </p:spTree>
    <p:extLst>
      <p:ext uri="{BB962C8B-B14F-4D97-AF65-F5344CB8AC3E}">
        <p14:creationId xmlns:p14="http://schemas.microsoft.com/office/powerpoint/2010/main" val="3173715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1F65C98-BF2D-43C9-B1D7-ACE0471D676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7" name="think-cell Slide" r:id="rId4" imgW="470" imgH="469" progId="TCLayout.ActiveDocument.1">
                  <p:embed/>
                </p:oleObj>
              </mc:Choice>
              <mc:Fallback>
                <p:oleObj name="think-cell Slide" r:id="rId4" imgW="470" imgH="46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1F65C98-BF2D-43C9-B1D7-ACE0471D67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7DC9A1F-A72F-074A-81A4-409047E7AE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7000"/>
          </a:blip>
          <a:stretch>
            <a:fillRect/>
          </a:stretch>
        </p:blipFill>
        <p:spPr>
          <a:xfrm>
            <a:off x="-1808051" y="2528145"/>
            <a:ext cx="3616102" cy="28490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2C4146-A78C-314E-8B49-D41DA0773C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129" y="633047"/>
            <a:ext cx="1509131" cy="2748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8921AD9-51A0-FF42-97E3-E8179C46B9C3}"/>
              </a:ext>
            </a:extLst>
          </p:cNvPr>
          <p:cNvSpPr txBox="1"/>
          <p:nvPr/>
        </p:nvSpPr>
        <p:spPr>
          <a:xfrm>
            <a:off x="3617552" y="579985"/>
            <a:ext cx="5995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ENHANCED AD SPENDING</a:t>
            </a:r>
            <a:endParaRPr lang="en-US" sz="2800" b="1" dirty="0">
              <a:solidFill>
                <a:srgbClr val="17964A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A506B2-08EA-674C-8BC2-C389241987BF}"/>
              </a:ext>
            </a:extLst>
          </p:cNvPr>
          <p:cNvSpPr txBox="1"/>
          <p:nvPr/>
        </p:nvSpPr>
        <p:spPr>
          <a:xfrm>
            <a:off x="10825074" y="6196272"/>
            <a:ext cx="559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761B375-5169-904B-8F00-FDEA0BD00854}"/>
              </a:ext>
            </a:extLst>
          </p:cNvPr>
          <p:cNvSpPr txBox="1"/>
          <p:nvPr/>
        </p:nvSpPr>
        <p:spPr>
          <a:xfrm>
            <a:off x="7791433" y="-1341546"/>
            <a:ext cx="4400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400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Team / Audience 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E455E30-3FF9-461F-BE35-0E7A8DDA46DB}"/>
              </a:ext>
            </a:extLst>
          </p:cNvPr>
          <p:cNvCxnSpPr>
            <a:cxnSpLocks/>
          </p:cNvCxnSpPr>
          <p:nvPr/>
        </p:nvCxnSpPr>
        <p:spPr>
          <a:xfrm>
            <a:off x="2713821" y="4542162"/>
            <a:ext cx="3901461" cy="0"/>
          </a:xfrm>
          <a:prstGeom prst="line">
            <a:avLst/>
          </a:prstGeom>
          <a:ln w="12700">
            <a:solidFill>
              <a:srgbClr val="179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hape 88">
            <a:extLst>
              <a:ext uri="{FF2B5EF4-FFF2-40B4-BE49-F238E27FC236}">
                <a16:creationId xmlns:a16="http://schemas.microsoft.com/office/drawing/2014/main" id="{B495E894-DFE9-4064-81B7-2FD44D98B327}"/>
              </a:ext>
            </a:extLst>
          </p:cNvPr>
          <p:cNvSpPr txBox="1"/>
          <p:nvPr/>
        </p:nvSpPr>
        <p:spPr>
          <a:xfrm>
            <a:off x="2607559" y="3447038"/>
            <a:ext cx="4239808" cy="371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2000" b="1" dirty="0">
                <a:latin typeface="Lato" panose="020F0502020204030203" pitchFamily="34" charset="0"/>
              </a:rPr>
              <a:t>1.7 times more spending on </a:t>
            </a:r>
            <a:br>
              <a:rPr lang="en-US" sz="2000" b="1" dirty="0">
                <a:latin typeface="Lato" panose="020F0502020204030203" pitchFamily="34" charset="0"/>
              </a:rPr>
            </a:br>
            <a:r>
              <a:rPr lang="en-US" sz="2000" b="1" dirty="0">
                <a:solidFill>
                  <a:srgbClr val="17964A"/>
                </a:solidFill>
                <a:latin typeface="Lato" panose="020F0502020204030203" pitchFamily="34" charset="0"/>
              </a:rPr>
              <a:t>Pay-Per-Click</a:t>
            </a:r>
            <a:r>
              <a:rPr lang="en-US" sz="2000" b="1" dirty="0">
                <a:latin typeface="Lato" panose="020F0502020204030203" pitchFamily="34" charset="0"/>
              </a:rPr>
              <a:t> and </a:t>
            </a:r>
            <a:r>
              <a:rPr lang="en-US" sz="2000" b="1" dirty="0">
                <a:solidFill>
                  <a:srgbClr val="17964A"/>
                </a:solidFill>
                <a:latin typeface="Lato" panose="020F0502020204030203" pitchFamily="34" charset="0"/>
              </a:rPr>
              <a:t>Cost-Per-Click</a:t>
            </a:r>
            <a:endParaRPr lang="en-US" sz="2000" b="1" dirty="0">
              <a:latin typeface="Lato" panose="020F0502020204030203" pitchFamily="34" charset="0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 </a:t>
            </a:r>
            <a:endParaRPr lang="en-US" sz="1050" dirty="0">
              <a:latin typeface="Lato" panose="020F0502020204030203" pitchFamily="34" charset="0"/>
              <a:ea typeface="Open Sans"/>
              <a:cs typeface="Open Sans"/>
              <a:sym typeface="Open San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43DC3EF-1312-48DA-910B-1A98B856FD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254" y="4663813"/>
            <a:ext cx="651952" cy="81413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4B3A18F-A205-4881-B600-F4235723A4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6459" y="4693046"/>
            <a:ext cx="1469186" cy="642148"/>
          </a:xfrm>
          <a:prstGeom prst="rect">
            <a:avLst/>
          </a:prstGeom>
        </p:spPr>
      </p:pic>
      <p:pic>
        <p:nvPicPr>
          <p:cNvPr id="42" name="Picture 2" descr="Image result for facebook logo">
            <a:extLst>
              <a:ext uri="{FF2B5EF4-FFF2-40B4-BE49-F238E27FC236}">
                <a16:creationId xmlns:a16="http://schemas.microsoft.com/office/drawing/2014/main" id="{4C9C50E8-5825-4D8C-A3F1-9C73C4DB5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9450" y="5739578"/>
            <a:ext cx="1106096" cy="41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Related image">
            <a:extLst>
              <a:ext uri="{FF2B5EF4-FFF2-40B4-BE49-F238E27FC236}">
                <a16:creationId xmlns:a16="http://schemas.microsoft.com/office/drawing/2014/main" id="{EBE3EEAD-7CCD-41D7-849E-B22A5A2E5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15045" y="4810408"/>
            <a:ext cx="1313693" cy="40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Image result for baidu logo">
            <a:extLst>
              <a:ext uri="{FF2B5EF4-FFF2-40B4-BE49-F238E27FC236}">
                <a16:creationId xmlns:a16="http://schemas.microsoft.com/office/drawing/2014/main" id="{66E13E8B-DC93-4381-8D95-E734FB0DE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1167" y="5733167"/>
            <a:ext cx="1216537" cy="41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Image result for instagram logo">
            <a:extLst>
              <a:ext uri="{FF2B5EF4-FFF2-40B4-BE49-F238E27FC236}">
                <a16:creationId xmlns:a16="http://schemas.microsoft.com/office/drawing/2014/main" id="{33C22187-99AF-4A77-9DAA-594AAFA0F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7788" y="5724410"/>
            <a:ext cx="1338541" cy="47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5D704AE-D730-4CC4-A85E-FFF1CA23D9BB}"/>
              </a:ext>
            </a:extLst>
          </p:cNvPr>
          <p:cNvSpPr txBox="1"/>
          <p:nvPr/>
        </p:nvSpPr>
        <p:spPr>
          <a:xfrm>
            <a:off x="3637008" y="2528918"/>
            <a:ext cx="16337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17964A"/>
                </a:solidFill>
                <a:latin typeface="Lato" panose="020F0502020204030203" pitchFamily="34" charset="0"/>
              </a:rPr>
              <a:t>1.7 X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B910461-E3F1-4E15-9321-8D587D605FFC}"/>
              </a:ext>
            </a:extLst>
          </p:cNvPr>
          <p:cNvCxnSpPr>
            <a:cxnSpLocks/>
          </p:cNvCxnSpPr>
          <p:nvPr/>
        </p:nvCxnSpPr>
        <p:spPr>
          <a:xfrm>
            <a:off x="7886517" y="4583345"/>
            <a:ext cx="3700736" cy="0"/>
          </a:xfrm>
          <a:prstGeom prst="line">
            <a:avLst/>
          </a:prstGeom>
          <a:ln w="12700">
            <a:solidFill>
              <a:srgbClr val="179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hape 88">
            <a:extLst>
              <a:ext uri="{FF2B5EF4-FFF2-40B4-BE49-F238E27FC236}">
                <a16:creationId xmlns:a16="http://schemas.microsoft.com/office/drawing/2014/main" id="{3D43E451-11F0-4A6B-966D-7D062E786BC3}"/>
              </a:ext>
            </a:extLst>
          </p:cNvPr>
          <p:cNvSpPr txBox="1"/>
          <p:nvPr/>
        </p:nvSpPr>
        <p:spPr>
          <a:xfrm>
            <a:off x="7856861" y="3447038"/>
            <a:ext cx="3884314" cy="37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2000" b="1" dirty="0">
                <a:latin typeface="Lato" panose="020F0502020204030203" pitchFamily="34" charset="0"/>
              </a:rPr>
              <a:t>2.5 times the spending on</a:t>
            </a:r>
            <a:br>
              <a:rPr lang="en-US" sz="2000" b="1" dirty="0">
                <a:latin typeface="Lato" panose="020F0502020204030203" pitchFamily="34" charset="0"/>
              </a:rPr>
            </a:br>
            <a:r>
              <a:rPr lang="en-US" sz="2000" b="1" dirty="0">
                <a:solidFill>
                  <a:srgbClr val="17964A"/>
                </a:solidFill>
                <a:latin typeface="Lato" panose="020F0502020204030203" pitchFamily="34" charset="0"/>
              </a:rPr>
              <a:t>Meta Search engines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 </a:t>
            </a:r>
            <a:endParaRPr lang="en-US" sz="1050" dirty="0">
              <a:latin typeface="Lato" panose="020F0502020204030203" pitchFamily="34" charset="0"/>
              <a:ea typeface="Open Sans"/>
              <a:cs typeface="Open Sans"/>
              <a:sym typeface="Open Sans"/>
            </a:endParaRPr>
          </a:p>
          <a:p>
            <a:pPr algn="ctr"/>
            <a:r>
              <a:rPr lang="en-US" sz="1600" dirty="0">
                <a:latin typeface="Lato" panose="020F0502020204030203" pitchFamily="34" charset="0"/>
              </a:rPr>
              <a:t>  </a:t>
            </a:r>
            <a:br>
              <a:rPr lang="en-US" sz="1600" dirty="0">
                <a:latin typeface="Lato" panose="020F0502020204030203" pitchFamily="34" charset="0"/>
              </a:rPr>
            </a:br>
            <a:endParaRPr sz="800" dirty="0">
              <a:latin typeface="Lato" panose="020F0502020204030203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4C07A52-F105-4B5D-B29A-9C233D152F14}"/>
              </a:ext>
            </a:extLst>
          </p:cNvPr>
          <p:cNvSpPr txBox="1"/>
          <p:nvPr/>
        </p:nvSpPr>
        <p:spPr>
          <a:xfrm>
            <a:off x="9011783" y="2528918"/>
            <a:ext cx="16337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17964A"/>
                </a:solidFill>
                <a:latin typeface="Lato" panose="020F0502020204030203" pitchFamily="34" charset="0"/>
              </a:rPr>
              <a:t>2.5 X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6C803E2-CC6B-49B9-A3DB-5669FE61FBA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3160" y="4909617"/>
            <a:ext cx="1336251" cy="2829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F376EBC-21EE-4034-AD14-23FCE5C340C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484" y="5445781"/>
            <a:ext cx="1826190" cy="81413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BD9F86C-0C4E-4EDA-A9EA-154530A9C89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5685" y="5644806"/>
            <a:ext cx="1711518" cy="45269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D50CD7C-69E1-48E5-BB32-D92491660A8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6986" y="4796790"/>
            <a:ext cx="994640" cy="46166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F02AA94-1EC4-4EA7-9B1F-4416B1E1985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72042" y="4848232"/>
            <a:ext cx="1313696" cy="4322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25F5F1-A373-4FB9-809C-094CCD1908B4}"/>
              </a:ext>
            </a:extLst>
          </p:cNvPr>
          <p:cNvSpPr txBox="1"/>
          <p:nvPr/>
        </p:nvSpPr>
        <p:spPr>
          <a:xfrm>
            <a:off x="2537788" y="1572946"/>
            <a:ext cx="9049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ato" panose="020F0502020204030203"/>
              </a:rPr>
              <a:t>Let Agoda help you </a:t>
            </a:r>
            <a:r>
              <a:rPr lang="en-US" sz="2000" b="1" dirty="0">
                <a:solidFill>
                  <a:srgbClr val="17964A"/>
                </a:solidFill>
                <a:latin typeface="Lato" panose="020F0502020204030203"/>
              </a:rPr>
              <a:t>invest more in the most effective way </a:t>
            </a:r>
          </a:p>
          <a:p>
            <a:pPr algn="ctr"/>
            <a:r>
              <a:rPr lang="en-US" sz="2000" dirty="0">
                <a:latin typeface="Lato" panose="020F0502020204030203"/>
              </a:rPr>
              <a:t>with its data driven bidding algorithm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CBEF61-3561-4B85-B769-8D2C120E2407}"/>
              </a:ext>
            </a:extLst>
          </p:cNvPr>
          <p:cNvSpPr txBox="1"/>
          <p:nvPr/>
        </p:nvSpPr>
        <p:spPr>
          <a:xfrm>
            <a:off x="1472993" y="6288605"/>
            <a:ext cx="8157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material herein © 2005 - 2018 </a:t>
            </a:r>
            <a:r>
              <a:rPr lang="en-US" sz="500" b="0" i="0" dirty="0" err="1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Agoda</a:t>
            </a:r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group of companies. All rights reserved. AGODA ® is a registered trademark of AGIP LLC, </a:t>
            </a:r>
            <a:endParaRPr lang="th-TH" sz="500" b="0" i="0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thaiDist"/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used under license by Agoda Company Pte. Ltd. Agoda is part of the Booking Holdings (NASDAQ:BKNG). Internal use only. Proprietary &amp; confidential.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104E6A4-EDB3-4124-A6CC-E31F728F780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9122" y="6276660"/>
            <a:ext cx="932013" cy="2772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79D6DDF-63BC-421A-A828-6C6D4CB458A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48" b="-13229"/>
          <a:stretch/>
        </p:blipFill>
        <p:spPr>
          <a:xfrm>
            <a:off x="935129" y="607182"/>
            <a:ext cx="1509131" cy="33858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5B4EE6A-3A08-417E-AE8C-2AB13A148E35}"/>
              </a:ext>
            </a:extLst>
          </p:cNvPr>
          <p:cNvSpPr/>
          <p:nvPr/>
        </p:nvSpPr>
        <p:spPr>
          <a:xfrm>
            <a:off x="935128" y="532913"/>
            <a:ext cx="679527" cy="5567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A09F6F-1908-428A-86A5-E96A450112F1}"/>
              </a:ext>
            </a:extLst>
          </p:cNvPr>
          <p:cNvSpPr txBox="1"/>
          <p:nvPr/>
        </p:nvSpPr>
        <p:spPr>
          <a:xfrm>
            <a:off x="742617" y="641264"/>
            <a:ext cx="16722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88898B"/>
                </a:solidFill>
                <a:latin typeface="Oduda Light" panose="00000400000000000000" pitchFamily="50" charset="0"/>
              </a:rPr>
              <a:t>Accelerated</a:t>
            </a:r>
          </a:p>
        </p:txBody>
      </p:sp>
    </p:spTree>
    <p:extLst>
      <p:ext uri="{BB962C8B-B14F-4D97-AF65-F5344CB8AC3E}">
        <p14:creationId xmlns:p14="http://schemas.microsoft.com/office/powerpoint/2010/main" val="3576780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1F65C98-BF2D-43C9-B1D7-ACE0471D676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8" name="think-cell Slide" r:id="rId4" imgW="470" imgH="469" progId="TCLayout.ActiveDocument.1">
                  <p:embed/>
                </p:oleObj>
              </mc:Choice>
              <mc:Fallback>
                <p:oleObj name="think-cell Slide" r:id="rId4" imgW="470" imgH="46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1F65C98-BF2D-43C9-B1D7-ACE0471D67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7DC9A1F-A72F-074A-81A4-409047E7AE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7000"/>
          </a:blip>
          <a:stretch>
            <a:fillRect/>
          </a:stretch>
        </p:blipFill>
        <p:spPr>
          <a:xfrm>
            <a:off x="-1808051" y="2528145"/>
            <a:ext cx="3616102" cy="28490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2C4146-A78C-314E-8B49-D41DA0773C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129" y="633047"/>
            <a:ext cx="1509131" cy="2748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8921AD9-51A0-FF42-97E3-E8179C46B9C3}"/>
              </a:ext>
            </a:extLst>
          </p:cNvPr>
          <p:cNvSpPr txBox="1"/>
          <p:nvPr/>
        </p:nvSpPr>
        <p:spPr>
          <a:xfrm>
            <a:off x="3951071" y="566340"/>
            <a:ext cx="5995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GREATER AFFLIATE EXPOSURE</a:t>
            </a:r>
            <a:endParaRPr lang="en-US" sz="2800" b="1" dirty="0">
              <a:solidFill>
                <a:srgbClr val="17964A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A506B2-08EA-674C-8BC2-C389241987BF}"/>
              </a:ext>
            </a:extLst>
          </p:cNvPr>
          <p:cNvSpPr txBox="1"/>
          <p:nvPr/>
        </p:nvSpPr>
        <p:spPr>
          <a:xfrm>
            <a:off x="10825074" y="6196272"/>
            <a:ext cx="559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en-US" sz="1600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</a:t>
            </a:r>
            <a:endParaRPr lang="en-US" sz="1600" b="1" dirty="0">
              <a:solidFill>
                <a:srgbClr val="17964A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761B375-5169-904B-8F00-FDEA0BD00854}"/>
              </a:ext>
            </a:extLst>
          </p:cNvPr>
          <p:cNvSpPr txBox="1"/>
          <p:nvPr/>
        </p:nvSpPr>
        <p:spPr>
          <a:xfrm>
            <a:off x="7791433" y="-1341546"/>
            <a:ext cx="4400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400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Team / Audience  </a:t>
            </a:r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B1C672AB-0993-4473-BED0-F52A1C9D3D75}"/>
              </a:ext>
            </a:extLst>
          </p:cNvPr>
          <p:cNvSpPr txBox="1">
            <a:spLocks/>
          </p:cNvSpPr>
          <p:nvPr/>
        </p:nvSpPr>
        <p:spPr>
          <a:xfrm>
            <a:off x="2119733" y="1844573"/>
            <a:ext cx="4139963" cy="422778"/>
          </a:xfrm>
          <a:prstGeom prst="rect">
            <a:avLst/>
          </a:prstGeom>
        </p:spPr>
        <p:txBody>
          <a:bodyPr vert="horz" lIns="45720" tIns="22860" rIns="45720" bIns="22860" rtlCol="0" anchor="t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0"/>
              </a:rPr>
              <a:t>Increased exposure via our vast affiliate network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2625E8-BD4B-4AF2-B3A2-95C64928AE7A}"/>
              </a:ext>
            </a:extLst>
          </p:cNvPr>
          <p:cNvGrpSpPr/>
          <p:nvPr/>
        </p:nvGrpSpPr>
        <p:grpSpPr>
          <a:xfrm>
            <a:off x="2119733" y="2829161"/>
            <a:ext cx="2987881" cy="2704431"/>
            <a:chOff x="501559" y="1560252"/>
            <a:chExt cx="4493019" cy="4066782"/>
          </a:xfrm>
        </p:grpSpPr>
        <p:pic>
          <p:nvPicPr>
            <p:cNvPr id="33" name="Picture 14" descr="http://t0.gstatic.com/images?q=tbn:ANd9GcRq3nwFMEaX6nspqWFgvH8042Id7lAOtbYQNoJlNdWAzmqCN8xgrw">
              <a:extLst>
                <a:ext uri="{FF2B5EF4-FFF2-40B4-BE49-F238E27FC236}">
                  <a16:creationId xmlns:a16="http://schemas.microsoft.com/office/drawing/2014/main" id="{6B191CC5-6A76-4896-ADD9-89165ECF64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653" y="1560252"/>
              <a:ext cx="911523" cy="633661"/>
            </a:xfrm>
            <a:prstGeom prst="rect">
              <a:avLst/>
            </a:prstGeom>
            <a:noFill/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5F1DBC5-F4D0-4076-A220-A0DC68F06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3323" y="1751082"/>
              <a:ext cx="576445" cy="213769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3D31D46-3D0D-48A1-AF3E-85DE22062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6326" y="1751082"/>
              <a:ext cx="1115225" cy="21377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A9AC8D2-F4C2-42BB-95FC-4661094CE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3648" y="5232290"/>
              <a:ext cx="903108" cy="38313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CA7F71E-BF43-49DA-9BD2-771669220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3323" y="2217332"/>
              <a:ext cx="624535" cy="61956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A8A48BE-EF42-4111-B4D5-B2B700870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629" y="2311943"/>
              <a:ext cx="530093" cy="43981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3790671-6BEA-4B37-BDE0-7E018A1F9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629" y="3097887"/>
              <a:ext cx="1169299" cy="189641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B2DE6FC-60C2-4241-A5CD-8FFFC00C7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653" y="5326369"/>
              <a:ext cx="935819" cy="300664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0A1594F-9736-48B9-AE68-7ADD496F6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3791" y="3106984"/>
              <a:ext cx="822965" cy="228523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1D68E82F-6468-45A0-A86A-1600F1811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4203" y="3750296"/>
              <a:ext cx="1112256" cy="391621"/>
            </a:xfrm>
            <a:prstGeom prst="rect">
              <a:avLst/>
            </a:prstGeom>
          </p:spPr>
        </p:pic>
        <p:pic>
          <p:nvPicPr>
            <p:cNvPr id="59" name="Picture 2" descr="http://t1.gstatic.com/images?q=tbn:ANd9GcQXuV4UK8XaLm1d8eCH6BhCrPD3MupTh_XHvexVAZpuEcxdRbMGMg">
              <a:extLst>
                <a:ext uri="{FF2B5EF4-FFF2-40B4-BE49-F238E27FC236}">
                  <a16:creationId xmlns:a16="http://schemas.microsoft.com/office/drawing/2014/main" id="{821534D1-2E45-489F-9FCD-8CCACB257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807" y="3815134"/>
              <a:ext cx="763183" cy="248805"/>
            </a:xfrm>
            <a:prstGeom prst="rect">
              <a:avLst/>
            </a:prstGeom>
            <a:noFill/>
          </p:spPr>
        </p:pic>
        <p:pic>
          <p:nvPicPr>
            <p:cNvPr id="60" name="Picture 8" descr="http://www.proofhq.com/html/images/stories/articles/share/citibank_logo.jpg">
              <a:extLst>
                <a:ext uri="{FF2B5EF4-FFF2-40B4-BE49-F238E27FC236}">
                  <a16:creationId xmlns:a16="http://schemas.microsoft.com/office/drawing/2014/main" id="{5C3DF635-876D-407F-AC88-C1B1E102DA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8503" y="3826993"/>
              <a:ext cx="714176" cy="179658"/>
            </a:xfrm>
            <a:prstGeom prst="rect">
              <a:avLst/>
            </a:prstGeom>
            <a:noFill/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31ED24F0-9FD6-4122-858C-5879B43AA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31" y="4356657"/>
              <a:ext cx="801915" cy="633091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D6D737C9-DCC7-4E27-BFF0-948A22A82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7442" y="4468180"/>
              <a:ext cx="1292929" cy="447769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45F795CF-49AB-46C2-9DE2-6CC199189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559" y="2893689"/>
              <a:ext cx="816287" cy="655111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6371C8DB-6E20-4317-AA27-402FDB8DD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398" y="2169801"/>
              <a:ext cx="732593" cy="582058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C04FD1F6-3096-424A-B0B2-C2C1E2349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4097" y="5232290"/>
              <a:ext cx="810481" cy="383136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32EAD1A1-F4C2-4019-9109-75783B979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1084" y="5179444"/>
              <a:ext cx="599452" cy="447590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4878178-0C35-47D6-8DDE-0C05697A0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5429" y="4148345"/>
              <a:ext cx="1229804" cy="915305"/>
            </a:xfrm>
            <a:prstGeom prst="rect">
              <a:avLst/>
            </a:prstGeom>
          </p:spPr>
        </p:pic>
      </p:grpSp>
      <p:sp>
        <p:nvSpPr>
          <p:cNvPr id="68" name="Text Placeholder 1">
            <a:extLst>
              <a:ext uri="{FF2B5EF4-FFF2-40B4-BE49-F238E27FC236}">
                <a16:creationId xmlns:a16="http://schemas.microsoft.com/office/drawing/2014/main" id="{0D2855BC-5DA3-43D6-83FA-698A4A799160}"/>
              </a:ext>
            </a:extLst>
          </p:cNvPr>
          <p:cNvSpPr txBox="1">
            <a:spLocks/>
          </p:cNvSpPr>
          <p:nvPr/>
        </p:nvSpPr>
        <p:spPr>
          <a:xfrm>
            <a:off x="7093686" y="1846688"/>
            <a:ext cx="3935250" cy="944134"/>
          </a:xfrm>
          <a:prstGeom prst="rect">
            <a:avLst/>
          </a:prstGeom>
        </p:spPr>
        <p:txBody>
          <a:bodyPr vert="horz" lIns="45720" tIns="22860" rIns="45720" bIns="22860" rtlCol="0" anchor="t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0"/>
              </a:rPr>
              <a:t>Prioritized affiliate campaigns for AGP properties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4B846F9-BD46-4C16-AF44-9C5355B247DC}"/>
              </a:ext>
            </a:extLst>
          </p:cNvPr>
          <p:cNvGrpSpPr/>
          <p:nvPr/>
        </p:nvGrpSpPr>
        <p:grpSpPr>
          <a:xfrm>
            <a:off x="6571379" y="2358190"/>
            <a:ext cx="5359371" cy="3441031"/>
            <a:chOff x="5592823" y="2358190"/>
            <a:chExt cx="5087346" cy="32663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50C01216-CAEA-4753-B691-16705B9CB360}"/>
                </a:ext>
              </a:extLst>
            </p:cNvPr>
            <p:cNvPicPr/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6555" y="2920134"/>
              <a:ext cx="1440734" cy="2704431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/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758E839-74C7-4B1D-AEEA-21F5E14A6B94}"/>
                </a:ext>
              </a:extLst>
            </p:cNvPr>
            <p:cNvPicPr/>
            <p:nvPr/>
          </p:nvPicPr>
          <p:blipFill rotWithShape="1"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966"/>
            <a:stretch/>
          </p:blipFill>
          <p:spPr>
            <a:xfrm>
              <a:off x="8397615" y="2910104"/>
              <a:ext cx="1476301" cy="2714461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/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FC740AFD-25FC-4A8C-8C46-6786C5C283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7898"/>
            <a:stretch/>
          </p:blipFill>
          <p:spPr>
            <a:xfrm>
              <a:off x="7624725" y="2358190"/>
              <a:ext cx="3055444" cy="3266375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AB78FAB0-45E3-43FB-B451-CD03D06D4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7898"/>
            <a:stretch/>
          </p:blipFill>
          <p:spPr>
            <a:xfrm>
              <a:off x="5592823" y="2358190"/>
              <a:ext cx="3055444" cy="3266375"/>
            </a:xfrm>
            <a:prstGeom prst="rect">
              <a:avLst/>
            </a:prstGeom>
          </p:spPr>
        </p:pic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DFD8C03-D3A2-4B0D-925E-497E3AEDB511}"/>
              </a:ext>
            </a:extLst>
          </p:cNvPr>
          <p:cNvCxnSpPr>
            <a:cxnSpLocks/>
          </p:cNvCxnSpPr>
          <p:nvPr/>
        </p:nvCxnSpPr>
        <p:spPr>
          <a:xfrm>
            <a:off x="6946220" y="5937449"/>
            <a:ext cx="4555958" cy="0"/>
          </a:xfrm>
          <a:prstGeom prst="line">
            <a:avLst/>
          </a:prstGeom>
          <a:ln w="12700">
            <a:solidFill>
              <a:srgbClr val="179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AEBD2F5-06BD-4B29-AD7F-923204E4E87B}"/>
              </a:ext>
            </a:extLst>
          </p:cNvPr>
          <p:cNvSpPr txBox="1"/>
          <p:nvPr/>
        </p:nvSpPr>
        <p:spPr>
          <a:xfrm>
            <a:off x="1472993" y="6288605"/>
            <a:ext cx="8157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material herein © 2005 - 2018 </a:t>
            </a:r>
            <a:r>
              <a:rPr lang="en-US" sz="500" b="0" i="0" dirty="0" err="1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Agoda</a:t>
            </a:r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group of companies. All rights reserved. AGODA ® is a registered trademark of AGIP LLC, </a:t>
            </a:r>
            <a:endParaRPr lang="th-TH" sz="500" b="0" i="0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thaiDist"/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used under license by Agoda Company Pte. Ltd. Agoda is part of the Booking Holdings (NASDAQ:BKNG). Internal use only. Proprietary &amp; confidential.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05925A7-7139-4EF5-9772-1617C1EB47D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69122" y="6276660"/>
            <a:ext cx="932013" cy="27727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D010AA0-1BEC-45F9-819F-2B7E48ECCF14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48" b="-13229"/>
          <a:stretch/>
        </p:blipFill>
        <p:spPr>
          <a:xfrm>
            <a:off x="935129" y="607182"/>
            <a:ext cx="1509131" cy="338587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66E50777-9DC7-4100-89F7-B712EAF8DFA9}"/>
              </a:ext>
            </a:extLst>
          </p:cNvPr>
          <p:cNvSpPr/>
          <p:nvPr/>
        </p:nvSpPr>
        <p:spPr>
          <a:xfrm>
            <a:off x="935128" y="532913"/>
            <a:ext cx="679527" cy="5567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5BEB2C-BF79-437B-B208-19A68C39EB6D}"/>
              </a:ext>
            </a:extLst>
          </p:cNvPr>
          <p:cNvSpPr txBox="1"/>
          <p:nvPr/>
        </p:nvSpPr>
        <p:spPr>
          <a:xfrm>
            <a:off x="742617" y="641264"/>
            <a:ext cx="16722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88898B"/>
                </a:solidFill>
                <a:latin typeface="Oduda Light" panose="00000400000000000000" pitchFamily="50" charset="0"/>
              </a:rPr>
              <a:t>Accelerated</a:t>
            </a:r>
          </a:p>
        </p:txBody>
      </p:sp>
    </p:spTree>
    <p:extLst>
      <p:ext uri="{BB962C8B-B14F-4D97-AF65-F5344CB8AC3E}">
        <p14:creationId xmlns:p14="http://schemas.microsoft.com/office/powerpoint/2010/main" val="3054020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C4CE486-436D-4D73-B512-7D3DF84B5C8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64842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3" name="think-cell Slide" r:id="rId26" imgW="470" imgH="469" progId="TCLayout.ActiveDocument.1">
                  <p:embed/>
                </p:oleObj>
              </mc:Choice>
              <mc:Fallback>
                <p:oleObj name="think-cell Slide" r:id="rId26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C5C0C2BD-7ABE-419F-A585-659F26E5BCC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1400" b="1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9D445B-CDA6-AD4D-995C-AA6B912849DB}"/>
              </a:ext>
            </a:extLst>
          </p:cNvPr>
          <p:cNvSpPr txBox="1"/>
          <p:nvPr/>
        </p:nvSpPr>
        <p:spPr>
          <a:xfrm>
            <a:off x="10825074" y="6196272"/>
            <a:ext cx="559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en-US" sz="1600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</a:t>
            </a:r>
            <a:endParaRPr lang="en-US" sz="1600" b="1" dirty="0">
              <a:solidFill>
                <a:srgbClr val="17964A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BC94B1-19F9-2A4A-AEA1-D2324B9FF48E}"/>
              </a:ext>
            </a:extLst>
          </p:cNvPr>
          <p:cNvSpPr txBox="1"/>
          <p:nvPr/>
        </p:nvSpPr>
        <p:spPr>
          <a:xfrm>
            <a:off x="7791433" y="-1341546"/>
            <a:ext cx="4400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400" b="1" dirty="0">
                <a:solidFill>
                  <a:srgbClr val="1796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Blank page 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C1A6A3-8F74-4747-85BC-254F3E5DD931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 amt="27000"/>
          </a:blip>
          <a:stretch>
            <a:fillRect/>
          </a:stretch>
        </p:blipFill>
        <p:spPr>
          <a:xfrm>
            <a:off x="-858407" y="0"/>
            <a:ext cx="1716814" cy="135264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7352BED-A72E-4291-84F3-DA99E3F89BD7}"/>
              </a:ext>
            </a:extLst>
          </p:cNvPr>
          <p:cNvSpPr txBox="1">
            <a:spLocks/>
          </p:cNvSpPr>
          <p:nvPr/>
        </p:nvSpPr>
        <p:spPr>
          <a:xfrm>
            <a:off x="3024319" y="336630"/>
            <a:ext cx="6541190" cy="6871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dirty="0">
              <a:solidFill>
                <a:srgbClr val="17964A"/>
              </a:solidFill>
              <a:latin typeface="Lato" panose="020F0502020204030203" pitchFamily="34" charset="0"/>
            </a:endParaRPr>
          </a:p>
          <a:p>
            <a:endParaRPr lang="en-US" sz="2400" b="1" dirty="0">
              <a:solidFill>
                <a:srgbClr val="17964A"/>
              </a:solidFill>
              <a:latin typeface="Lato" panose="020F0502020204030203" pitchFamily="34" charset="0"/>
            </a:endParaRPr>
          </a:p>
          <a:p>
            <a:endParaRPr lang="en-US" sz="2400" b="1" dirty="0">
              <a:solidFill>
                <a:srgbClr val="17964A"/>
              </a:solidFill>
              <a:latin typeface="Lato" panose="020F05020202040302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7A095B-E729-4B10-8DE2-FF65EC7DB165}"/>
              </a:ext>
            </a:extLst>
          </p:cNvPr>
          <p:cNvCxnSpPr>
            <a:cxnSpLocks/>
          </p:cNvCxnSpPr>
          <p:nvPr/>
        </p:nvCxnSpPr>
        <p:spPr>
          <a:xfrm>
            <a:off x="765243" y="5894646"/>
            <a:ext cx="10720973" cy="23057"/>
          </a:xfrm>
          <a:prstGeom prst="line">
            <a:avLst/>
          </a:prstGeom>
          <a:ln>
            <a:solidFill>
              <a:srgbClr val="17964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E08BBCD9-97CE-4072-8799-EC31D0E3B434}"/>
              </a:ext>
            </a:extLst>
          </p:cNvPr>
          <p:cNvSpPr txBox="1">
            <a:spLocks/>
          </p:cNvSpPr>
          <p:nvPr/>
        </p:nvSpPr>
        <p:spPr>
          <a:xfrm>
            <a:off x="1476853" y="1722932"/>
            <a:ext cx="3398838" cy="3798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 baseline="0">
                <a:solidFill>
                  <a:srgbClr val="14AB5C"/>
                </a:solidFill>
                <a:latin typeface="Segoe" panose="020B0502040200020203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IMPRESSION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600" dirty="0">
                <a:solidFill>
                  <a:srgbClr val="17964A"/>
                </a:solidFill>
                <a:latin typeface="Lato" panose="020F0502020204030203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+64.1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17964A"/>
                </a:solidFill>
                <a:effectLst/>
                <a:uLnTx/>
                <a:uFillTx/>
                <a:latin typeface="Lato" panose="020F0502020204030203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%</a:t>
            </a:r>
            <a:endParaRPr kumimoji="0" lang="en-US" altLang="ja-JP" sz="3600" i="0" u="none" strike="noStrike" kern="1200" cap="none" spc="0" normalizeH="0" baseline="0" noProof="0" dirty="0">
              <a:ln>
                <a:noFill/>
              </a:ln>
              <a:solidFill>
                <a:srgbClr val="17964A"/>
              </a:solidFill>
              <a:effectLst/>
              <a:uLnTx/>
              <a:uFillTx/>
              <a:latin typeface="Lato" panose="020F0502020204030203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" panose="020F0502020204030203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ROOM NIGHTS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17964A"/>
                </a:solidFill>
                <a:effectLst/>
                <a:uLnTx/>
                <a:uFillTx/>
                <a:latin typeface="Lato" panose="020F0502020204030203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+38.4%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" panose="020F0502020204030203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REVENUE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i="0" u="none" strike="noStrike" kern="1200" cap="none" spc="0" normalizeH="0" baseline="0" noProof="0" dirty="0">
                <a:ln>
                  <a:noFill/>
                </a:ln>
                <a:solidFill>
                  <a:srgbClr val="17964A"/>
                </a:solidFill>
                <a:effectLst/>
                <a:uLnTx/>
                <a:uFillTx/>
                <a:latin typeface="Lato" panose="020F0502020204030203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+33.9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17964A"/>
                </a:solidFill>
                <a:effectLst/>
                <a:uLnTx/>
                <a:uFillTx/>
                <a:latin typeface="Lato" panose="020F0502020204030203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dirty="0">
                <a:solidFill>
                  <a:schemeClr val="tx1"/>
                </a:solidFill>
                <a:latin typeface="Lato" panose="020F0502020204030203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(SUPPLIER TOTAL AMOUNT)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" panose="020F0502020204030203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D77A5B1-C557-4273-8D84-2FA360E4EB04}"/>
              </a:ext>
            </a:extLst>
          </p:cNvPr>
          <p:cNvSpPr/>
          <p:nvPr/>
        </p:nvSpPr>
        <p:spPr>
          <a:xfrm rot="2700000">
            <a:off x="1224441" y="2124569"/>
            <a:ext cx="133350" cy="133350"/>
          </a:xfrm>
          <a:prstGeom prst="rect">
            <a:avLst/>
          </a:prstGeom>
          <a:solidFill>
            <a:srgbClr val="179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033815D-4B39-47BD-9C5C-46124BBB6358}"/>
              </a:ext>
            </a:extLst>
          </p:cNvPr>
          <p:cNvSpPr/>
          <p:nvPr/>
        </p:nvSpPr>
        <p:spPr>
          <a:xfrm rot="2700000">
            <a:off x="1224441" y="3212007"/>
            <a:ext cx="133350" cy="133350"/>
          </a:xfrm>
          <a:prstGeom prst="rect">
            <a:avLst/>
          </a:prstGeom>
          <a:solidFill>
            <a:srgbClr val="179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6BAD604-A935-4C2C-B467-B56254680DAC}"/>
              </a:ext>
            </a:extLst>
          </p:cNvPr>
          <p:cNvSpPr/>
          <p:nvPr/>
        </p:nvSpPr>
        <p:spPr>
          <a:xfrm rot="2700000">
            <a:off x="1224441" y="4323257"/>
            <a:ext cx="133350" cy="133350"/>
          </a:xfrm>
          <a:prstGeom prst="rect">
            <a:avLst/>
          </a:prstGeom>
          <a:solidFill>
            <a:srgbClr val="179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660732D-AC8F-4AEA-B2DB-63AE03BD7C66}"/>
              </a:ext>
            </a:extLst>
          </p:cNvPr>
          <p:cNvCxnSpPr>
            <a:cxnSpLocks/>
          </p:cNvCxnSpPr>
          <p:nvPr/>
        </p:nvCxnSpPr>
        <p:spPr>
          <a:xfrm flipV="1">
            <a:off x="10507450" y="620169"/>
            <a:ext cx="978766" cy="2015"/>
          </a:xfrm>
          <a:prstGeom prst="line">
            <a:avLst/>
          </a:prstGeom>
          <a:ln w="12700">
            <a:solidFill>
              <a:srgbClr val="179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0" name="Chart 109">
            <a:extLst>
              <a:ext uri="{FF2B5EF4-FFF2-40B4-BE49-F238E27FC236}">
                <a16:creationId xmlns:a16="http://schemas.microsoft.com/office/drawing/2014/main" id="{BEC6B565-5F39-4648-8A1D-C35A6B18691F}"/>
              </a:ext>
            </a:extLst>
          </p:cNvPr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359857205"/>
              </p:ext>
            </p:extLst>
          </p:nvPr>
        </p:nvGraphicFramePr>
        <p:xfrm>
          <a:off x="4565650" y="2117725"/>
          <a:ext cx="6342063" cy="3133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A97BB2-2AAB-4886-997A-A3F18DFFF631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 bwMode="auto">
          <a:xfrm flipV="1">
            <a:off x="5310188" y="1873250"/>
            <a:ext cx="0" cy="14478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B1053D8-30BC-4ED1-BE5B-35B61037F161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5310188" y="1873250"/>
            <a:ext cx="735013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5C7EC21-3915-43EB-B468-31B2F5F23B5E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6045200" y="1873250"/>
            <a:ext cx="0" cy="28892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E4758CB-CD78-4D1B-B766-01EBE9A9C89C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 bwMode="auto">
          <a:xfrm flipV="1">
            <a:off x="7369175" y="2338388"/>
            <a:ext cx="0" cy="98266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4ED4BCC-F388-44F0-9BE5-3AD4425A829C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>
            <a:off x="7369175" y="2338388"/>
            <a:ext cx="735013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4B88E4D-3C9C-438F-9AD1-F173EDC87880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>
            <a:off x="8104188" y="2338388"/>
            <a:ext cx="0" cy="28892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73EFB60-90CE-4540-B64A-7B30B7384A76}"/>
              </a:ext>
            </a:extLst>
          </p:cNvPr>
          <p:cNvCxnSpPr/>
          <p:nvPr>
            <p:custDataLst>
              <p:tags r:id="rId11"/>
            </p:custDataLst>
          </p:nvPr>
        </p:nvCxnSpPr>
        <p:spPr bwMode="auto">
          <a:xfrm flipV="1">
            <a:off x="9428163" y="2419349"/>
            <a:ext cx="0" cy="9017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C8B4703-FA45-47C9-BC36-43AF5226C7A8}"/>
              </a:ext>
            </a:extLst>
          </p:cNvPr>
          <p:cNvCxnSpPr/>
          <p:nvPr>
            <p:custDataLst>
              <p:tags r:id="rId12"/>
            </p:custDataLst>
          </p:nvPr>
        </p:nvCxnSpPr>
        <p:spPr bwMode="auto">
          <a:xfrm>
            <a:off x="9428163" y="2419350"/>
            <a:ext cx="735013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BFAAF93-0927-4F6F-9A4A-C408AC66B045}"/>
              </a:ext>
            </a:extLst>
          </p:cNvPr>
          <p:cNvCxnSpPr/>
          <p:nvPr>
            <p:custDataLst>
              <p:tags r:id="rId13"/>
            </p:custDataLst>
          </p:nvPr>
        </p:nvCxnSpPr>
        <p:spPr bwMode="auto">
          <a:xfrm>
            <a:off x="10163175" y="2419350"/>
            <a:ext cx="0" cy="28892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6FB09D9A-C1FB-0649-8A44-7D6EE9E6BE3B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5272088" y="5227638"/>
            <a:ext cx="809625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3105BA15-929F-44D9-82C9-6EA29D6B7472}" type="datetime'''''''I''m''''''''''''''''''p''''''''res''''''''s''''io''n'">
              <a:rPr lang="en-US" altLang="en-US" sz="1400" smtClean="0"/>
              <a:pPr/>
              <a:t>Impression</a:t>
            </a:fld>
            <a:endParaRPr lang="en-US" sz="1400" dirty="0">
              <a:sym typeface="+mn-lt"/>
            </a:endParaRP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E88111DD-D63B-4BA3-A2B4-D827CDB93B6E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7267575" y="5227638"/>
            <a:ext cx="936625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D5461671-395D-42FF-A6BF-6A7BB00C8B08}" type="datetime'''''''Ro''om'''''''' ''N''''i''''''''g''''''''''ht''''s'''">
              <a:rPr lang="en-US" altLang="en-US" sz="1400" smtClean="0"/>
              <a:pPr/>
              <a:t>Room Nights</a:t>
            </a:fld>
            <a:endParaRPr lang="en-US" sz="1400" dirty="0">
              <a:sym typeface="+mn-lt"/>
            </a:endParaRP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A26147BD-64BF-4AA7-940D-C7C5C29B7DF5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9475788" y="5227638"/>
            <a:ext cx="638175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341A345-153D-47F0-93CD-8F1F566ECA0B}" type="datetime'''''''''''''R''e''''''''''''''ve''''''''n''''u''e'''''">
              <a:rPr lang="en-US" altLang="en-US" sz="1400" smtClean="0"/>
              <a:pPr/>
              <a:t>Revenue</a:t>
            </a:fld>
            <a:endParaRPr lang="en-US" sz="1400" dirty="0">
              <a:sym typeface="+mn-lt"/>
            </a:endParaRP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6FB09D9A-C1FB-0649-8A44-7D6EE9E6BE3B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5295900" y="1736725"/>
            <a:ext cx="762000" cy="27305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C3C90E4D-38B3-4046-B085-9B84739F677D}" type="datetime'+''''''''''''''''''''6''''''4''.''''''1''''''%'''''''''''''">
              <a:rPr lang="en-US" altLang="en-US" sz="1400" b="1" smtClean="0"/>
              <a:pPr/>
              <a:t>+64.1%</a:t>
            </a:fld>
            <a:endParaRPr lang="en-US" sz="1400" b="1" dirty="0">
              <a:sym typeface="+mn-lt"/>
            </a:endParaRP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6FB09D9A-C1FB-0649-8A44-7D6EE9E6BE3B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7354888" y="2201863"/>
            <a:ext cx="762000" cy="27305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A3E7D8AD-8A63-48FE-9D04-7B997AC761BB}" type="datetime'+''''''''''''''''''''''''3''''8.''''''''''''''4%'''">
              <a:rPr lang="en-US" altLang="en-US" sz="1400" b="1" smtClean="0"/>
              <a:pPr/>
              <a:t>+38.4%</a:t>
            </a:fld>
            <a:endParaRPr lang="en-US" sz="1400" b="1" dirty="0">
              <a:sym typeface="+mn-lt"/>
            </a:endParaRPr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6FB09D9A-C1FB-0649-8A44-7D6EE9E6BE3B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9413875" y="2282825"/>
            <a:ext cx="762000" cy="27305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10D3D2A-0062-4D9D-8E72-4A6AB7DDC9B5}" type="datetime'''''''''''+''''''''''''''''33''''.9''''''''''''''''''''''%'''">
              <a:rPr lang="en-US" altLang="en-US" sz="1400" b="1" smtClean="0"/>
              <a:pPr/>
              <a:t>+33.9%</a:t>
            </a:fld>
            <a:endParaRPr lang="en-US" sz="1400" b="1" dirty="0">
              <a:sym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E1161D-9C94-487F-ACAE-31B48F003351}"/>
              </a:ext>
            </a:extLst>
          </p:cNvPr>
          <p:cNvSpPr/>
          <p:nvPr>
            <p:custDataLst>
              <p:tags r:id="rId20"/>
            </p:custDataLst>
          </p:nvPr>
        </p:nvSpPr>
        <p:spPr bwMode="auto">
          <a:xfrm>
            <a:off x="10382250" y="2276475"/>
            <a:ext cx="250825" cy="187325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8B43CD-8279-4B56-B6C6-E015BCBA2ECC}"/>
              </a:ext>
            </a:extLst>
          </p:cNvPr>
          <p:cNvSpPr/>
          <p:nvPr>
            <p:custDataLst>
              <p:tags r:id="rId21"/>
            </p:custDataLst>
          </p:nvPr>
        </p:nvSpPr>
        <p:spPr bwMode="auto">
          <a:xfrm>
            <a:off x="10382250" y="2519363"/>
            <a:ext cx="250825" cy="187325"/>
          </a:xfrm>
          <a:prstGeom prst="rect">
            <a:avLst/>
          </a:prstGeom>
          <a:solidFill>
            <a:srgbClr val="17964A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6FB09D9A-C1FB-0649-8A44-7D6EE9E6BE3B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10683875" y="2271713"/>
            <a:ext cx="476250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D139F479-AF7B-4C1B-BD8D-BDE300B7A251}" type="datetime'''''''B''''''''''''''''''''''''''''''''e''''''fo''''re'''">
              <a:rPr lang="en-US" altLang="en-US" sz="1400" smtClean="0"/>
              <a:pPr/>
              <a:t>Before</a:t>
            </a:fld>
            <a:endParaRPr lang="en-US" sz="1400" dirty="0">
              <a:sym typeface="+mn-lt"/>
            </a:endParaRP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6FB09D9A-C1FB-0649-8A44-7D6EE9E6BE3B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10683875" y="2514600"/>
            <a:ext cx="366713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8F1E1689-6666-469C-8A3B-F600DFC0B22A}" type="datetime'''''''''''A''''''''f''''''''''''te''''''''''''''''''''''r'''''">
              <a:rPr lang="en-US" altLang="en-US" sz="1400" smtClean="0"/>
              <a:pPr/>
              <a:t>After</a:t>
            </a:fld>
            <a:endParaRPr lang="en-US" sz="1400" dirty="0">
              <a:sym typeface="+mn-lt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CE37563-7F94-40D3-BA3B-83A7C9D3DA57}"/>
              </a:ext>
            </a:extLst>
          </p:cNvPr>
          <p:cNvSpPr txBox="1"/>
          <p:nvPr/>
        </p:nvSpPr>
        <p:spPr>
          <a:xfrm>
            <a:off x="858407" y="5912480"/>
            <a:ext cx="75560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</a:rPr>
              <a:t>Note: All metrics are averaged out by number of hotels.  Duration </a:t>
            </a:r>
            <a:r>
              <a:rPr 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Lato" panose="020F0502020204030203" pitchFamily="34" charset="0"/>
              </a:rPr>
              <a:t>90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</a:rPr>
              <a:t> days from all effective dates in 2019.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B942145-A83B-407B-AD65-9053615F7C54}"/>
              </a:ext>
            </a:extLst>
          </p:cNvPr>
          <p:cNvSpPr/>
          <p:nvPr/>
        </p:nvSpPr>
        <p:spPr>
          <a:xfrm>
            <a:off x="10447227" y="745714"/>
            <a:ext cx="10992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17964A"/>
                </a:solidFill>
                <a:latin typeface="Lato" panose="020F0502020204030203" pitchFamily="34" charset="0"/>
              </a:rPr>
              <a:t>GLOBAL</a:t>
            </a:r>
            <a:endParaRPr lang="en-US" dirty="0">
              <a:solidFill>
                <a:srgbClr val="17964A"/>
              </a:solidFill>
              <a:latin typeface="Lato" panose="020F0502020204030203" pitchFamily="34" charset="0"/>
            </a:endParaRPr>
          </a:p>
        </p:txBody>
      </p:sp>
      <p:sp>
        <p:nvSpPr>
          <p:cNvPr id="93" name="Title 1">
            <a:extLst>
              <a:ext uri="{FF2B5EF4-FFF2-40B4-BE49-F238E27FC236}">
                <a16:creationId xmlns:a16="http://schemas.microsoft.com/office/drawing/2014/main" id="{F03BADC2-845E-44A8-BB7F-3CD40C924D58}"/>
              </a:ext>
            </a:extLst>
          </p:cNvPr>
          <p:cNvSpPr txBox="1">
            <a:spLocks/>
          </p:cNvSpPr>
          <p:nvPr/>
        </p:nvSpPr>
        <p:spPr>
          <a:xfrm>
            <a:off x="3649676" y="264490"/>
            <a:ext cx="8507104" cy="114109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17964A"/>
                </a:solidFill>
                <a:latin typeface="Lato" panose="020F0502020204030203" pitchFamily="34" charset="0"/>
              </a:rPr>
              <a:t>Impression, room nights, revenue growth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17964A"/>
                </a:solidFill>
                <a:latin typeface="Lato" panose="020F0502020204030203" pitchFamily="34" charset="0"/>
              </a:rPr>
              <a:t>Before &amp; After AGP (2019)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B4EA54F-772E-4307-880E-E73989B6F6C1}"/>
              </a:ext>
            </a:extLst>
          </p:cNvPr>
          <p:cNvSpPr txBox="1"/>
          <p:nvPr/>
        </p:nvSpPr>
        <p:spPr>
          <a:xfrm>
            <a:off x="1472993" y="6288605"/>
            <a:ext cx="8157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material herein © 2005 - 2018 </a:t>
            </a:r>
            <a:r>
              <a:rPr lang="en-US" sz="500" b="0" i="0" dirty="0" err="1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Agoda</a:t>
            </a:r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group of companies. All rights reserved. AGODA ® is a registered trademark of AGIP LLC, </a:t>
            </a:r>
            <a:endParaRPr lang="th-TH" sz="500" b="0" i="0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thaiDist"/>
            <a:r>
              <a:rPr lang="en-US" sz="500" b="0" i="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used under license by Agoda Company Pte. Ltd. Agoda is part of the Booking Holdings (NASDAQ:BKNG). Internal use only. Proprietary &amp; confidential.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AEE9F5D-0868-42A9-A344-422D3F7D20F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69122" y="6276660"/>
            <a:ext cx="932013" cy="27727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4CFCD85-A7A8-4C22-BFE0-D3BA0C2C5741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48" b="-13229"/>
          <a:stretch/>
        </p:blipFill>
        <p:spPr>
          <a:xfrm>
            <a:off x="935129" y="607182"/>
            <a:ext cx="1509131" cy="33858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D2EC3458-0EAA-4E98-9C0F-7829AB472C11}"/>
              </a:ext>
            </a:extLst>
          </p:cNvPr>
          <p:cNvSpPr/>
          <p:nvPr/>
        </p:nvSpPr>
        <p:spPr>
          <a:xfrm>
            <a:off x="935128" y="532913"/>
            <a:ext cx="679527" cy="5567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8492328-1173-4AD0-8888-4D15494C8DEA}"/>
              </a:ext>
            </a:extLst>
          </p:cNvPr>
          <p:cNvSpPr txBox="1"/>
          <p:nvPr/>
        </p:nvSpPr>
        <p:spPr>
          <a:xfrm>
            <a:off x="742617" y="641264"/>
            <a:ext cx="16722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88898B"/>
                </a:solidFill>
                <a:latin typeface="Oduda Light" panose="00000400000000000000" pitchFamily="50" charset="0"/>
              </a:rPr>
              <a:t>Accelerated</a:t>
            </a:r>
          </a:p>
        </p:txBody>
      </p:sp>
    </p:spTree>
    <p:extLst>
      <p:ext uri="{BB962C8B-B14F-4D97-AF65-F5344CB8AC3E}">
        <p14:creationId xmlns:p14="http://schemas.microsoft.com/office/powerpoint/2010/main" val="13676940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5060&quot;&gt;&lt;version val=&quot;28058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1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1&quot;&gt;&lt;elem m_fUsage=&quot;1.00000000000000000000E+00&quot;&gt;&lt;m_msothmcolidx val=&quot;0&quot;/&gt;&lt;m_rgb r=&quot;17&quot; g=&quot;96&quot; b=&quot;4A&quot;/&gt;&lt;m_nBrightness endver=&quot;26206&quot; val=&quot;0&quot;/&gt;&lt;/elem&gt;&lt;/m_vecMRU&gt;&lt;/m_mruColor&gt;&lt;m_eweekdayFirstOfWeek val=&quot;1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XSAQQBMhnWeWkLYEPtE7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piPo3_S_RhROZAvxaimA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yadXxK7ivWy.WXa2V3P8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4wGVtpNIE9L2EZ2nLQyp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O25BYzjObkTSC_n9gJzY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BqgXb3NV630hIZDF0hYf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E_B9hsnm09NdGf20aBkn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lhWqvyJDbDIX5uiMrzOl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1FXYbRSZMfKVRNdIqlEr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8Uo8osRmAPTmqzIgcps8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IjCarH2.4fSvOI0xiaYG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J35Fu_fDqBpr.4_t5wvt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M01B95yEgOTI2_pJdiT_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BPvnfmr9clHqalWj1Jju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4dfiTC5_37_C7iqLinY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4zPZ3_P4bmyvfeu2KBX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ubB9IJsK2R4hG7k6vwEk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YrQsvoZatkXAXFIKU_Cb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K50R8D9i6uv2CxCWW7nq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quFcgZhLFaZv5a1.Izzs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e9lF3Mk8_n9H4gXcZNfA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stBa0ZhKPK_82LewKuv5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MsN.N1qmMo0.U_uBbEmS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NwKeHezW3uk9yVhYqbWa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2amV.23VkMeBN9wmDkwV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DzmwriD1aApzWeJcRrVL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MgYzfH0S7vU0tVt0sySJ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sC5zJXclzJp8Hgsv72p0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rjOWdqDgcj4uJARyu4a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11j.PSyCU2_.R4ZIykHx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vcaQWO_Hlu101Lrk_fiZ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OdlJl6S7_drBPb7msw5l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M4_bX2gllXsVh01JJLTe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pP3q_8WQe1r5AIRL7DT6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VtEiGviCEnDmHtBEmlXC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8ZMOpG6sb59vOyrZq4Fg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QYR73Oi43Oxdx2euY2T4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7qveIdYogqDFBgDDXiys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aVuuev0zjrtiiwDKuYDr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2OTycT1K5VGlXGklzWEj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zVWe4tESE6lTtCzurqPg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WuH02XjR1qRMFM_loMXN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WuH02XjR1qRMFM_loMXN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WuH02XjR1qRMFM_loMXN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WuH02XjR1qRMFM_loMXN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zVWe4tESE6lTtCzurqPg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WuH02XjR1qRMFM_loMXN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WuH02XjR1qRMFM_loMXN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yYkJ9jKTNKMltJ7Z9BsV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tthGHnlT6.KkcMJ_fpXb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XXzD063R2GoyyESsRpES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Jdj28_xTQuPoStW0SJ.4A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yYkJ9jKTNKMltJ7Z9BsV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tthGHnlT6.KkcMJ_fpXb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XXzD063R2GoyyESsRpES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Jdj28_xTQuPoStW0SJ.4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4004</TotalTime>
  <Words>1539</Words>
  <Application>Microsoft Office PowerPoint</Application>
  <PresentationFormat>Widescreen</PresentationFormat>
  <Paragraphs>268</Paragraphs>
  <Slides>14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Gotham Rounded Book</vt:lpstr>
      <vt:lpstr>Gotham Rounded Medium</vt:lpstr>
      <vt:lpstr>Lao UI</vt:lpstr>
      <vt:lpstr>Lato</vt:lpstr>
      <vt:lpstr>Oduda Light</vt:lpstr>
      <vt:lpstr>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Manon, Nattapon (Agoda)</dc:creator>
  <cp:lastModifiedBy>Quintavalle, Matteo (Agoda)</cp:lastModifiedBy>
  <cp:revision>111</cp:revision>
  <dcterms:created xsi:type="dcterms:W3CDTF">2019-09-02T04:53:24Z</dcterms:created>
  <dcterms:modified xsi:type="dcterms:W3CDTF">2019-10-11T14:29:14Z</dcterms:modified>
</cp:coreProperties>
</file>